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258" r:id="rId5"/>
    <p:sldId id="261" r:id="rId6"/>
    <p:sldId id="259" r:id="rId7"/>
    <p:sldId id="262" r:id="rId8"/>
    <p:sldId id="263" r:id="rId9"/>
    <p:sldId id="268" r:id="rId10"/>
    <p:sldId id="269" r:id="rId11"/>
    <p:sldId id="279" r:id="rId12"/>
    <p:sldId id="266" r:id="rId13"/>
    <p:sldId id="277" r:id="rId14"/>
    <p:sldId id="359" r:id="rId15"/>
    <p:sldId id="362" r:id="rId16"/>
    <p:sldId id="363" r:id="rId17"/>
    <p:sldId id="278" r:id="rId18"/>
    <p:sldId id="424" r:id="rId19"/>
    <p:sldId id="425" r:id="rId20"/>
    <p:sldId id="426" r:id="rId21"/>
    <p:sldId id="455" r:id="rId22"/>
    <p:sldId id="427" r:id="rId23"/>
    <p:sldId id="456" r:id="rId24"/>
    <p:sldId id="457" r:id="rId25"/>
    <p:sldId id="458" r:id="rId26"/>
    <p:sldId id="459" r:id="rId27"/>
    <p:sldId id="460" r:id="rId28"/>
    <p:sldId id="461" r:id="rId29"/>
    <p:sldId id="463" r:id="rId30"/>
    <p:sldId id="464" r:id="rId31"/>
    <p:sldId id="465" r:id="rId32"/>
    <p:sldId id="462" r:id="rId33"/>
    <p:sldId id="371" r:id="rId34"/>
    <p:sldId id="372" r:id="rId35"/>
    <p:sldId id="373" r:id="rId36"/>
    <p:sldId id="466" r:id="rId37"/>
    <p:sldId id="467" r:id="rId38"/>
    <p:sldId id="270" r:id="rId39"/>
    <p:sldId id="271" r:id="rId40"/>
    <p:sldId id="272" r:id="rId41"/>
    <p:sldId id="273" r:id="rId42"/>
    <p:sldId id="469" r:id="rId43"/>
    <p:sldId id="471" r:id="rId44"/>
    <p:sldId id="473" r:id="rId45"/>
    <p:sldId id="326" r:id="rId46"/>
    <p:sldId id="470" r:id="rId47"/>
    <p:sldId id="275" r:id="rId48"/>
    <p:sldId id="274" r:id="rId49"/>
    <p:sldId id="468" r:id="rId50"/>
    <p:sldId id="267" r:id="rId51"/>
    <p:sldId id="475" r:id="rId52"/>
    <p:sldId id="476" r:id="rId53"/>
    <p:sldId id="477" r:id="rId54"/>
    <p:sldId id="478" r:id="rId55"/>
    <p:sldId id="479" r:id="rId56"/>
    <p:sldId id="480" r:id="rId57"/>
    <p:sldId id="48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C1EC"/>
    <a:srgbClr val="DB6D32"/>
    <a:srgbClr val="8C9AAC"/>
    <a:srgbClr val="929292"/>
    <a:srgbClr val="C9C9C9"/>
    <a:srgbClr val="F3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0" autoAdjust="0"/>
    <p:restoredTop sz="83673"/>
  </p:normalViewPr>
  <p:slideViewPr>
    <p:cSldViewPr snapToGrid="0">
      <p:cViewPr varScale="1">
        <p:scale>
          <a:sx n="102" d="100"/>
          <a:sy n="102" d="100"/>
        </p:scale>
        <p:origin x="132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31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2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why do you need a strategy?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zeljco</a:t>
            </a:r>
            <a:r>
              <a:rPr lang="en-GB" dirty="0"/>
              <a:t> story: 10000 lines of </a:t>
            </a:r>
            <a:r>
              <a:rPr lang="en-GB" dirty="0" err="1"/>
              <a:t>fortran</a:t>
            </a:r>
            <a:r>
              <a:rPr lang="en-GB" dirty="0"/>
              <a:t> code that must be in production in two weeks, and a bug…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concern is not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concern is get correct results as quick as possible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thus with minimal coding efforts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that is why Python is a good choice: it eases programming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your second concern is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once things work do some optimization so you can run it on our clusters without wasting MW of electricity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that is why Python is a good choice: it gives you tools with which you can squeeze out every bit of performance in your machine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 a bonus you get a flexible and reusable framework for solving your research problem.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 course of your research you will probably discover or methods to solve your problem, other algorithms, different models for your problem,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framework lets you add them with 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9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Fortunately, this was not my first Python experience. Otherwise I had probably removed Python from my laptop and used it never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3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high-level means that it is bad (slow) at low-level things like loops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commands that do a lot of work are efficient,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commands that do little work are inefficient, e.g. advance iteration in a loop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inherent to interpreted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good user experience is both for developer and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6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most of modules these modules build on NumPy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need to learn a different array or matrix interface for each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need for conversion to interface modules with </a:t>
            </a:r>
            <a:r>
              <a:rPr lang="en-GB" dirty="0" err="1"/>
              <a:t>eachother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83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bio-engineering department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C++ template library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nobody knew C++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 wrote a master application that parses an input file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writing input files was tedious (e.g. set initial position of all particles)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adding features was even worse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at some point we started to use Python scripts to compose the input files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Eventually we realized that it would be much practical if we could access </a:t>
            </a:r>
            <a:r>
              <a:rPr lang="en-GB" dirty="0" err="1"/>
              <a:t>MPact</a:t>
            </a:r>
            <a:r>
              <a:rPr lang="en-GB" dirty="0"/>
              <a:t> functionality from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1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like the term prototyping language. a prototype is </a:t>
            </a:r>
            <a:r>
              <a:rPr lang="en-GB" dirty="0" err="1"/>
              <a:t>sth</a:t>
            </a:r>
            <a:r>
              <a:rPr lang="en-GB" dirty="0"/>
              <a:t> you build to see if your idea works. if it works you throw it away and rebuild it in the right way, otherwise, you throw it away and forget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30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0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968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843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9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250F-48F0-45C7-A90C-073734C2740A}" type="datetime1">
              <a:rPr lang="nl-BE" smtClean="0"/>
              <a:t>22/02/2021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838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9788-F451-4A6F-98CA-3E38B464C43D}" type="datetime1">
              <a:rPr lang="nl-BE" smtClean="0"/>
              <a:t>22/02/2021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806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lvm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blog/2013/06/15/numba-vs-cython-take-2/" TargetMode="External"/><Relationship Id="rId2" Type="http://schemas.openxmlformats.org/officeDocument/2006/relationships/hyperlink" Target="http://jakevdp.github.io/blog/2012/08/24/numba-vs-cython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12" Type="http://schemas.openxmlformats.org/officeDocument/2006/relationships/image" Target="../media/image26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5.tiff"/><Relationship Id="rId5" Type="http://schemas.openxmlformats.org/officeDocument/2006/relationships/image" Target="../media/image19.tiff"/><Relationship Id="rId10" Type="http://schemas.openxmlformats.org/officeDocument/2006/relationships/image" Target="../media/image24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s://doku.lrz.de/display/PUBLIC/Materials+-+Programming+with+Fortran?preview=/25559045/25559048/Fortran_3day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index.html#library-inde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hyperlink" Target="https://github.com/pybind/pybind1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ig.org/" TargetMode="External"/><Relationship Id="rId5" Type="http://schemas.openxmlformats.org/officeDocument/2006/relationships/hyperlink" Target="https://github.com/etijskens/et-micc" TargetMode="External"/><Relationship Id="rId4" Type="http://schemas.openxmlformats.org/officeDocument/2006/relationships/hyperlink" Target="http://eigen.tuxfamily.org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esting.net/framework/unittest/unittest-introduc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Scientific         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rgbClr val="C9C9C9"/>
                </a:solidFill>
              </a:rPr>
              <a:t>Engel</a:t>
            </a:r>
            <a:r>
              <a:rPr lang="en-US" sz="2800" dirty="0"/>
              <a:t>bert Tijskens</a:t>
            </a:r>
          </a:p>
          <a:p>
            <a:pPr algn="r"/>
            <a:r>
              <a:rPr lang="en-US" sz="2800" dirty="0"/>
              <a:t>Geert Jan Bex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14ED5-DAD7-194D-B26F-846919AB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406" b="16518"/>
          <a:stretch/>
        </p:blipFill>
        <p:spPr>
          <a:xfrm>
            <a:off x="4829630" y="1692275"/>
            <a:ext cx="2289629" cy="22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4343400" cy="197957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Python is extremely useful as a </a:t>
            </a:r>
            <a:r>
              <a:rPr lang="en-US" sz="2800" b="1" i="1" dirty="0">
                <a:solidFill>
                  <a:srgbClr val="C00000"/>
                </a:solidFill>
              </a:rPr>
              <a:t>glue</a:t>
            </a:r>
            <a:r>
              <a:rPr lang="en-US" sz="2800" b="1" dirty="0">
                <a:solidFill>
                  <a:srgbClr val="C00000"/>
                </a:solidFill>
              </a:rPr>
              <a:t> language</a:t>
            </a:r>
          </a:p>
          <a:p>
            <a:r>
              <a:rPr lang="en-US" sz="2800" b="1" i="1" dirty="0">
                <a:solidFill>
                  <a:srgbClr val="C00000"/>
                </a:solidFill>
              </a:rPr>
              <a:t>Scripting</a:t>
            </a:r>
            <a:r>
              <a:rPr lang="en-US" sz="2800" b="1" dirty="0">
                <a:solidFill>
                  <a:srgbClr val="C00000"/>
                </a:solidFill>
              </a:rPr>
              <a:t> language, or </a:t>
            </a:r>
            <a:r>
              <a:rPr lang="en-US" sz="2800" b="1" i="1" dirty="0">
                <a:solidFill>
                  <a:srgbClr val="C00000"/>
                </a:solidFill>
              </a:rPr>
              <a:t>prototyping</a:t>
            </a:r>
            <a:r>
              <a:rPr lang="en-US" sz="2800" b="1" dirty="0">
                <a:solidFill>
                  <a:srgbClr val="C00000"/>
                </a:solidFill>
              </a:rPr>
              <a:t> language vs </a:t>
            </a:r>
            <a:r>
              <a:rPr lang="en-US" sz="2800" b="1" i="1" dirty="0">
                <a:solidFill>
                  <a:srgbClr val="C00000"/>
                </a:solidFill>
              </a:rPr>
              <a:t>programming</a:t>
            </a:r>
            <a:r>
              <a:rPr lang="en-US" sz="2800" b="1" dirty="0">
                <a:solidFill>
                  <a:srgbClr val="C00000"/>
                </a:solidFill>
              </a:rPr>
              <a:t>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789C339-ADA1-264D-8B6B-29F95F41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>
            <a:normAutofit/>
          </a:bodyPr>
          <a:lstStyle/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your program becomes programmable</a:t>
            </a:r>
          </a:p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input script vs input file</a:t>
            </a:r>
          </a:p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immediate interface with all available Python packages </a:t>
            </a:r>
          </a:p>
          <a:p>
            <a:pPr marL="676275" lvl="3" indent="-207963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flexible pre- and post-processing</a:t>
            </a:r>
          </a:p>
          <a:p>
            <a:pPr marL="676275" lvl="3" indent="-207963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flexible composition of a solution strategy</a:t>
            </a:r>
            <a:endParaRPr lang="en-GB" dirty="0"/>
          </a:p>
          <a:p>
            <a:pPr marL="811213" lvl="3" indent="-34290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6B52520-620C-3B4C-9BC5-DDE69B7BDFD4}"/>
              </a:ext>
            </a:extLst>
          </p:cNvPr>
          <p:cNvSpPr txBox="1">
            <a:spLocks/>
          </p:cNvSpPr>
          <p:nvPr/>
        </p:nvSpPr>
        <p:spPr>
          <a:xfrm>
            <a:off x="839788" y="4587327"/>
            <a:ext cx="10515599" cy="1979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Still we are stuck on efficiency: as a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language Python is (far) too slow</a:t>
            </a:r>
            <a:endParaRPr lang="fr-FR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5870E7D-CC0A-A243-A54B-EA3ECDFAA14E}"/>
              </a:ext>
            </a:extLst>
          </p:cNvPr>
          <p:cNvSpPr txBox="1">
            <a:spLocks/>
          </p:cNvSpPr>
          <p:nvPr/>
        </p:nvSpPr>
        <p:spPr>
          <a:xfrm>
            <a:off x="1546567" y="5532286"/>
            <a:ext cx="9601166" cy="1125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What are our options to improve performance?</a:t>
            </a:r>
            <a:endParaRPr lang="fr-FR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00821" y="1731529"/>
            <a:ext cx="5974713" cy="4524315"/>
          </a:xfrm>
          <a:prstGeom prst="rect">
            <a:avLst/>
          </a:prstGeom>
          <a:solidFill>
            <a:srgbClr val="BAC1EC"/>
          </a:solidFill>
        </p:spPr>
        <p:txBody>
          <a:bodyPr wrap="none" rtlCol="0">
            <a:spAutoFit/>
          </a:bodyPr>
          <a:lstStyle/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def init_matrix(n):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# represent matrix as list of lists</a:t>
            </a:r>
            <a:br>
              <a:rPr lang="nl-BE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m = []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for i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m.append([])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for j in range(n): 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m[i].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return m</a:t>
            </a:r>
          </a:p>
          <a:p>
            <a:endParaRPr lang="nl-BE" b="1" dirty="0">
              <a:latin typeface="Courier New" pitchFamily="49" charset="0"/>
              <a:cs typeface="Courier New" pitchFamily="49" charset="0"/>
            </a:endParaRPr>
          </a:p>
          <a:p>
            <a:r>
              <a:rPr lang="nl-BE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(a, b, c):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i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j in range(n):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c[i][j] = 0.0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k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    c[i][j] += a[i][k]*b[k][j]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5462" y="4263611"/>
                <a:ext cx="2163349" cy="913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𝐶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462" y="4263611"/>
                <a:ext cx="2163349" cy="913520"/>
              </a:xfrm>
              <a:prstGeom prst="rect">
                <a:avLst/>
              </a:prstGeom>
              <a:blipFill>
                <a:blip r:embed="rId2"/>
                <a:stretch>
                  <a:fillRect l="-6977" t="-76389" b="-15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389C17-5BC8-264B-8610-321D25827FFE}"/>
              </a:ext>
            </a:extLst>
          </p:cNvPr>
          <p:cNvSpPr txBox="1"/>
          <p:nvPr/>
        </p:nvSpPr>
        <p:spPr>
          <a:xfrm>
            <a:off x="2032045" y="1959186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× 500 matrices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484497-A894-2C45-85E8-FBA94FE3C7A6}"/>
              </a:ext>
            </a:extLst>
          </p:cNvPr>
          <p:cNvGrpSpPr/>
          <p:nvPr/>
        </p:nvGrpSpPr>
        <p:grpSpPr>
          <a:xfrm>
            <a:off x="2282210" y="2513029"/>
            <a:ext cx="1670650" cy="2673588"/>
            <a:chOff x="599714" y="2852936"/>
            <a:chExt cx="1670650" cy="26735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9272F7-58AA-AE4C-94F3-A89264E3FB15}"/>
                </a:ext>
              </a:extLst>
            </p:cNvPr>
            <p:cNvSpPr txBox="1"/>
            <p:nvPr/>
          </p:nvSpPr>
          <p:spPr>
            <a:xfrm>
              <a:off x="599714" y="2852936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Python	0.09 s</a:t>
              </a:r>
              <a:endParaRPr lang="nl-BE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F8FBAD-D91E-0243-B224-54D388AE68CA}"/>
                </a:ext>
              </a:extLst>
            </p:cNvPr>
            <p:cNvSpPr txBox="1"/>
            <p:nvPr/>
          </p:nvSpPr>
          <p:spPr>
            <a:xfrm>
              <a:off x="599714" y="5157192"/>
              <a:ext cx="1491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Python	32 s</a:t>
              </a:r>
              <a:endParaRPr lang="nl-BE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DFF25F-32AB-674E-ABB0-05883ED991B0}"/>
              </a:ext>
            </a:extLst>
          </p:cNvPr>
          <p:cNvGrpSpPr/>
          <p:nvPr/>
        </p:nvGrpSpPr>
        <p:grpSpPr>
          <a:xfrm>
            <a:off x="2282210" y="2904427"/>
            <a:ext cx="1739579" cy="2637584"/>
            <a:chOff x="599714" y="3244334"/>
            <a:chExt cx="1739579" cy="26375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0E736A-9592-A941-9123-B7B0D30B7EB1}"/>
                </a:ext>
              </a:extLst>
            </p:cNvPr>
            <p:cNvSpPr txBox="1"/>
            <p:nvPr/>
          </p:nvSpPr>
          <p:spPr>
            <a:xfrm>
              <a:off x="599714" y="3244334"/>
              <a:ext cx="1739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	0.014 s</a:t>
              </a:r>
              <a:endParaRPr lang="nl-BE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CBDC0F-E729-B440-8255-CBDD081FBEBD}"/>
                </a:ext>
              </a:extLst>
            </p:cNvPr>
            <p:cNvSpPr txBox="1"/>
            <p:nvPr/>
          </p:nvSpPr>
          <p:spPr>
            <a:xfrm>
              <a:off x="599714" y="5512586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	0.49 s</a:t>
              </a:r>
              <a:endParaRPr lang="nl-BE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716745-72B1-454A-989F-288D4B46270C}"/>
              </a:ext>
            </a:extLst>
          </p:cNvPr>
          <p:cNvGrpSpPr/>
          <p:nvPr/>
        </p:nvGrpSpPr>
        <p:grpSpPr>
          <a:xfrm>
            <a:off x="2282210" y="3295825"/>
            <a:ext cx="1744388" cy="2601580"/>
            <a:chOff x="599714" y="3635732"/>
            <a:chExt cx="1744388" cy="26015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BF0B7F-D1B0-D246-99C9-DD9C9FC71A97}"/>
                </a:ext>
              </a:extLst>
            </p:cNvPr>
            <p:cNvSpPr txBox="1"/>
            <p:nvPr/>
          </p:nvSpPr>
          <p:spPr>
            <a:xfrm>
              <a:off x="599714" y="3635732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Fortran	0.012 s</a:t>
              </a:r>
              <a:endParaRPr lang="nl-B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AC59EF-B9A4-F84A-9AD6-29FE5AAB1755}"/>
                </a:ext>
              </a:extLst>
            </p:cNvPr>
            <p:cNvSpPr txBox="1"/>
            <p:nvPr/>
          </p:nvSpPr>
          <p:spPr>
            <a:xfrm>
              <a:off x="599714" y="5867980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Fortran	0.11 s</a:t>
              </a:r>
              <a:endParaRPr lang="nl-BE" dirty="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3849A3A8-79F1-5D48-B1DE-C423B7E0C8D8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1496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Python performance</a:t>
            </a:r>
          </a:p>
        </p:txBody>
      </p:sp>
    </p:spTree>
    <p:extLst>
      <p:ext uri="{BB962C8B-B14F-4D97-AF65-F5344CB8AC3E}">
        <p14:creationId xmlns:p14="http://schemas.microsoft.com/office/powerpoint/2010/main" val="930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2898-79B6-884E-84A6-5104719C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NumPy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91805-66A6-B54E-B53C-48C63A28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8EDBD-5D7C-764A-8D25-BAD3DCD036EE}"/>
              </a:ext>
            </a:extLst>
          </p:cNvPr>
          <p:cNvSpPr txBox="1"/>
          <p:nvPr/>
        </p:nvSpPr>
        <p:spPr>
          <a:xfrm>
            <a:off x="4087885" y="2149004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(0.0, 1.0, (n, n))</a:t>
            </a:r>
          </a:p>
          <a:p>
            <a:endParaRPr lang="nl-BE" b="1" dirty="0">
              <a:latin typeface="Courier New" pitchFamily="49" charset="0"/>
              <a:cs typeface="Courier New" pitchFamily="49" charset="0"/>
            </a:endParaRPr>
          </a:p>
          <a:p>
            <a:r>
              <a:rPr lang="nl-BE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(a, b):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return np.dot(a, b)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6D8FAE-937F-7E4F-A60D-20B2D9E3257C}"/>
              </a:ext>
            </a:extLst>
          </p:cNvPr>
          <p:cNvGrpSpPr/>
          <p:nvPr/>
        </p:nvGrpSpPr>
        <p:grpSpPr>
          <a:xfrm>
            <a:off x="1873550" y="2186326"/>
            <a:ext cx="2108269" cy="1787271"/>
            <a:chOff x="349549" y="2299093"/>
            <a:chExt cx="2108269" cy="1787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9BE446-1EB3-0247-A82E-35CC3D8AB8E6}"/>
                </a:ext>
              </a:extLst>
            </p:cNvPr>
            <p:cNvSpPr txBox="1"/>
            <p:nvPr/>
          </p:nvSpPr>
          <p:spPr>
            <a:xfrm>
              <a:off x="349549" y="2299093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500 ×  500 matrices</a:t>
              </a:r>
              <a:endParaRPr lang="nl-B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727C4C-1E87-344F-AA84-70E1F0BFCFBF}"/>
                </a:ext>
              </a:extLst>
            </p:cNvPr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numpy</a:t>
              </a:r>
              <a:r>
                <a:rPr lang="en-US" dirty="0"/>
                <a:t>: 0.011 s</a:t>
              </a:r>
              <a:endParaRPr lang="nl-BE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4C960-3035-AD48-8A4D-C0BA1765F2F8}"/>
                </a:ext>
              </a:extLst>
            </p:cNvPr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numpy</a:t>
              </a:r>
              <a:r>
                <a:rPr lang="en-US" dirty="0"/>
                <a:t>: 0.077 s</a:t>
              </a:r>
              <a:endParaRPr lang="nl-BE" dirty="0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39FDDEC-7C69-9249-9E0B-5D17B5AED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3111"/>
              </p:ext>
            </p:extLst>
          </p:nvPr>
        </p:nvGraphicFramePr>
        <p:xfrm>
          <a:off x="1394112" y="4759673"/>
          <a:ext cx="9403776" cy="86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79776">
                  <a:extLst>
                    <a:ext uri="{9D8B030D-6E8A-4147-A177-3AD203B41FA5}">
                      <a16:colId xmlns:a16="http://schemas.microsoft.com/office/drawing/2014/main" val="26884889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435760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9867573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61312359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31938332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53544186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GB" dirty="0"/>
                        <a:t>Language/library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Fortran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Python/</a:t>
                      </a:r>
                      <a:r>
                        <a:rPr lang="en-GB" dirty="0" err="1"/>
                        <a:t>numpy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Fortran/BLAS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7039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dirty="0" err="1"/>
                        <a:t>Matmul</a:t>
                      </a:r>
                      <a:r>
                        <a:rPr lang="en-GB" dirty="0"/>
                        <a:t> execution time [s]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893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146EED15-D2D6-2645-B14D-BEFC632D9F37}"/>
              </a:ext>
            </a:extLst>
          </p:cNvPr>
          <p:cNvGrpSpPr/>
          <p:nvPr/>
        </p:nvGrpSpPr>
        <p:grpSpPr>
          <a:xfrm>
            <a:off x="4772023" y="5623723"/>
            <a:ext cx="5012405" cy="592336"/>
            <a:chOff x="6975093" y="5054401"/>
            <a:chExt cx="1269315" cy="592336"/>
          </a:xfrm>
        </p:grpSpPr>
        <p:sp>
          <p:nvSpPr>
            <p:cNvPr id="14" name="Curved Left Arrow 13">
              <a:extLst>
                <a:ext uri="{FF2B5EF4-FFF2-40B4-BE49-F238E27FC236}">
                  <a16:creationId xmlns:a16="http://schemas.microsoft.com/office/drawing/2014/main" id="{06BFC889-8734-A042-82E2-45407307F588}"/>
                </a:ext>
              </a:extLst>
            </p:cNvPr>
            <p:cNvSpPr/>
            <p:nvPr/>
          </p:nvSpPr>
          <p:spPr>
            <a:xfrm rot="5400000">
              <a:off x="7317364" y="4712130"/>
              <a:ext cx="584774" cy="1269315"/>
            </a:xfrm>
            <a:prstGeom prst="curved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289D75-F411-074F-8D64-A3975A16A373}"/>
                </a:ext>
              </a:extLst>
            </p:cNvPr>
            <p:cNvSpPr txBox="1"/>
            <p:nvPr/>
          </p:nvSpPr>
          <p:spPr>
            <a:xfrm>
              <a:off x="7484470" y="5061962"/>
              <a:ext cx="2873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415 ×</a:t>
              </a:r>
              <a:endParaRPr lang="nl-BE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A0F967-9F2F-2642-9DA4-62F70DB017C7}"/>
              </a:ext>
            </a:extLst>
          </p:cNvPr>
          <p:cNvGrpSpPr/>
          <p:nvPr/>
        </p:nvGrpSpPr>
        <p:grpSpPr>
          <a:xfrm>
            <a:off x="7424927" y="4197842"/>
            <a:ext cx="3312000" cy="553425"/>
            <a:chOff x="7485887" y="4197842"/>
            <a:chExt cx="3312000" cy="5534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3B781-89E3-EA40-942A-1991FFA0650B}"/>
                </a:ext>
              </a:extLst>
            </p:cNvPr>
            <p:cNvSpPr txBox="1"/>
            <p:nvPr/>
          </p:nvSpPr>
          <p:spPr>
            <a:xfrm>
              <a:off x="8297442" y="4197842"/>
              <a:ext cx="1688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HPC libraries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EFD277C3-5EF1-2A4A-B697-CCFDDCF72B6F}"/>
                </a:ext>
              </a:extLst>
            </p:cNvPr>
            <p:cNvSpPr/>
            <p:nvPr/>
          </p:nvSpPr>
          <p:spPr>
            <a:xfrm rot="5400000">
              <a:off x="9058167" y="3011548"/>
              <a:ext cx="167439" cy="3312000"/>
            </a:xfrm>
            <a:prstGeom prst="leftBracke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3478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4D91-AE6B-324C-BF07-61F642C8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8EB49-51FB-3F46-B290-591BF3848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2057400"/>
            <a:ext cx="6172200" cy="4873625"/>
          </a:xfrm>
        </p:spPr>
        <p:txBody>
          <a:bodyPr>
            <a:normAutofit/>
          </a:bodyPr>
          <a:lstStyle/>
          <a:p>
            <a:r>
              <a:rPr lang="en-GB" sz="2800" dirty="0"/>
              <a:t>VASP is written in Fortran</a:t>
            </a:r>
          </a:p>
          <a:p>
            <a:r>
              <a:rPr lang="en-GB" sz="2800" dirty="0"/>
              <a:t>most of the </a:t>
            </a:r>
            <a:r>
              <a:rPr lang="en-GB" sz="2800" dirty="0" err="1"/>
              <a:t>cpu_time</a:t>
            </a:r>
            <a:r>
              <a:rPr lang="en-GB" sz="2800" dirty="0"/>
              <a:t> is spent in HPC libraries </a:t>
            </a:r>
          </a:p>
          <a:p>
            <a:pPr lvl="1"/>
            <a:r>
              <a:rPr lang="en-GB" sz="2600" dirty="0"/>
              <a:t>lots of linear algebra</a:t>
            </a:r>
          </a:p>
          <a:p>
            <a:pPr lvl="1"/>
            <a:r>
              <a:rPr lang="en-GB" sz="2400" dirty="0"/>
              <a:t>MPI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A54C5-B8FC-B241-B888-119769DF0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You can create world class applications using libraries, without having to write a lot of optimized code</a:t>
            </a:r>
          </a:p>
          <a:p>
            <a:endParaRPr lang="en-GB" sz="2800" dirty="0">
              <a:solidFill>
                <a:srgbClr val="C00000"/>
              </a:solidFill>
            </a:endParaRPr>
          </a:p>
          <a:p>
            <a:r>
              <a:rPr lang="en-GB" sz="2800" dirty="0">
                <a:solidFill>
                  <a:srgbClr val="C00000"/>
                </a:solidFill>
              </a:rPr>
              <a:t>Using (good) modules in Python is option 1 to avoid performance issues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D0B6D-F207-C943-9DEA-7AB5D68B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C7207-18B3-704C-8F0B-981322818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15" b="93375" l="4525" r="90000">
                        <a14:foregroundMark x1="4525" y1="54732" x2="4525" y2="54732"/>
                        <a14:foregroundMark x1="13937" y1="93454" x2="13937" y2="93454"/>
                        <a14:foregroundMark x1="36018" y1="5915" x2="36018" y2="5915"/>
                      </a14:backgroundRemoval>
                    </a14:imgEffect>
                  </a14:imgLayer>
                </a14:imgProps>
              </a:ext>
            </a:extLst>
          </a:blip>
          <a:srcRect r="14878"/>
          <a:stretch/>
        </p:blipFill>
        <p:spPr>
          <a:xfrm>
            <a:off x="839788" y="989012"/>
            <a:ext cx="1352147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C243-9DC0-BF4E-A341-EDDCAC38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71F9C-DD6B-4741-9631-25611D38C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 profiling tool is an application that runs your code and gathers statistics about the fraction of  </a:t>
            </a:r>
            <a:r>
              <a:rPr lang="en-GB" sz="2000" dirty="0" err="1"/>
              <a:t>cpu</a:t>
            </a:r>
            <a:r>
              <a:rPr lang="en-GB" sz="2000" dirty="0"/>
              <a:t> time that is spent in each part of your code</a:t>
            </a:r>
          </a:p>
          <a:p>
            <a:pPr lvl="1"/>
            <a:r>
              <a:rPr lang="en-GB" sz="1800" dirty="0"/>
              <a:t>line based</a:t>
            </a:r>
          </a:p>
          <a:p>
            <a:pPr lvl="1"/>
            <a:r>
              <a:rPr lang="en-GB" sz="1800" dirty="0"/>
              <a:t>function call based</a:t>
            </a:r>
          </a:p>
          <a:p>
            <a:r>
              <a:rPr lang="en-GB" sz="2000" dirty="0"/>
              <a:t>the parts that take a lot of </a:t>
            </a:r>
            <a:r>
              <a:rPr lang="en-GB" sz="2000" dirty="0" err="1"/>
              <a:t>cpu</a:t>
            </a:r>
            <a:r>
              <a:rPr lang="en-GB" sz="2000" dirty="0"/>
              <a:t> time are your first candidates for optimization</a:t>
            </a:r>
          </a:p>
          <a:p>
            <a:endParaRPr lang="en-GB" sz="2000" dirty="0"/>
          </a:p>
          <a:p>
            <a:r>
              <a:rPr lang="en-GB" sz="2000" dirty="0"/>
              <a:t>profiling python</a:t>
            </a:r>
          </a:p>
          <a:p>
            <a:pPr lvl="1"/>
            <a:r>
              <a:rPr lang="en-GB" sz="1600" dirty="0"/>
              <a:t>Intel Advisor (only Intel Python distribution)</a:t>
            </a:r>
          </a:p>
          <a:p>
            <a:pPr lvl="1"/>
            <a:r>
              <a:rPr lang="en-GB" sz="1600" dirty="0" err="1"/>
              <a:t>cProfile</a:t>
            </a:r>
            <a:r>
              <a:rPr lang="en-GB" sz="1600" dirty="0"/>
              <a:t> module (function call based)</a:t>
            </a:r>
          </a:p>
          <a:p>
            <a:pPr lvl="1"/>
            <a:r>
              <a:rPr lang="en-GB" sz="1600" dirty="0" err="1"/>
              <a:t>kernprof</a:t>
            </a:r>
            <a:r>
              <a:rPr lang="en-GB" sz="1600" dirty="0"/>
              <a:t> (line based)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A1F83-729E-6742-AAB1-C8BDA0896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sz="2000" dirty="0"/>
              <a:t>Before we start to cure </a:t>
            </a:r>
            <a:r>
              <a:rPr lang="en-GB" sz="2000" dirty="0" err="1"/>
              <a:t>perfor</a:t>
            </a:r>
            <a:r>
              <a:rPr lang="en-GB" sz="2000" dirty="0"/>
              <a:t>–</a:t>
            </a:r>
            <a:r>
              <a:rPr lang="en-GB" sz="2000" dirty="0" err="1"/>
              <a:t>mance</a:t>
            </a:r>
            <a:r>
              <a:rPr lang="en-GB" sz="2000" dirty="0"/>
              <a:t> issues, we must locate them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3198813" algn="l"/>
              </a:tabLst>
            </a:pPr>
            <a:r>
              <a:rPr lang="en-GB" sz="2000" dirty="0"/>
              <a:t>which sections of a code take most compute time?</a:t>
            </a:r>
          </a:p>
          <a:p>
            <a:pPr>
              <a:tabLst>
                <a:tab pos="3198813" algn="l"/>
              </a:tabLst>
            </a:pPr>
            <a:r>
              <a:rPr lang="en-GB" sz="2000" dirty="0">
                <a:solidFill>
                  <a:srgbClr val="C00000"/>
                </a:solidFill>
              </a:rPr>
              <a:t>Only optimize code that needs optimization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198813" algn="l"/>
              </a:tabLst>
            </a:pPr>
            <a:r>
              <a:rPr lang="en-GB" sz="2000" dirty="0"/>
              <a:t>all other optimizations are a waste of time and tax money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198813" algn="l"/>
              </a:tabLst>
            </a:pPr>
            <a:r>
              <a:rPr lang="en-GB" sz="2000" dirty="0"/>
              <a:t>2x wasted since optimization typically makes code less readable and thus harder to maintain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882B-D462-F04E-968C-B1FFE59E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5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F972-13D5-C84B-8066-7841A513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cProfile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8CD12-9A0B-3746-A3C3-237642A40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20640"/>
            <a:ext cx="10512424" cy="748348"/>
          </a:xfrm>
        </p:spPr>
        <p:txBody>
          <a:bodyPr/>
          <a:lstStyle/>
          <a:p>
            <a:r>
              <a:rPr lang="en-GB" dirty="0"/>
              <a:t>nearly all time is spent in function primes (which lives in module primes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5469C-4ED6-6D43-8DF6-4D53A132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B9302-3BAC-EF4B-969F-2A36F54982D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8" y="1048385"/>
            <a:ext cx="6172200" cy="847155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#file </a:t>
            </a:r>
            <a:r>
              <a:rPr lang="en-US" sz="1800" b="1" dirty="0" err="1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primes.py</a:t>
            </a:r>
            <a:endParaRPr lang="en-US" sz="1800" b="1" dirty="0">
              <a:solidFill>
                <a:srgbClr val="DB6D3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from primes import primes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result = primes(1000)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015717-B26E-E64F-9695-371A40DB0A09}"/>
              </a:ext>
            </a:extLst>
          </p:cNvPr>
          <p:cNvSpPr txBox="1">
            <a:spLocks/>
          </p:cNvSpPr>
          <p:nvPr/>
        </p:nvSpPr>
        <p:spPr>
          <a:xfrm>
            <a:off x="839788" y="2367862"/>
            <a:ext cx="10512424" cy="2536079"/>
          </a:xfrm>
          <a:prstGeom prst="rect">
            <a:avLst/>
          </a:prstGeom>
          <a:solidFill>
            <a:srgbClr val="BAC1EC"/>
          </a:solidFill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-s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primes.py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331287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518D-E3C8-C94C-A46E-2FC549E4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86256"/>
          </a:xfrm>
        </p:spPr>
        <p:txBody>
          <a:bodyPr/>
          <a:lstStyle/>
          <a:p>
            <a:r>
              <a:rPr lang="en-GB" dirty="0"/>
              <a:t>Line profiler </a:t>
            </a:r>
            <a:r>
              <a:rPr lang="en-GB" dirty="0" err="1"/>
              <a:t>kernprof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6E81-F600-E04D-8C51-906EDD49D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83314"/>
            <a:ext cx="6172200" cy="4477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DB6D32"/>
                </a:solidFill>
              </a:rPr>
              <a:t>https://</a:t>
            </a:r>
            <a:r>
              <a:rPr lang="en-GB" sz="2000" dirty="0" err="1">
                <a:solidFill>
                  <a:srgbClr val="DB6D32"/>
                </a:solidFill>
              </a:rPr>
              <a:t>github.com</a:t>
            </a:r>
            <a:r>
              <a:rPr lang="en-GB" sz="2000" dirty="0">
                <a:solidFill>
                  <a:srgbClr val="DB6D32"/>
                </a:solidFill>
              </a:rPr>
              <a:t>/</a:t>
            </a:r>
            <a:r>
              <a:rPr lang="en-GB" sz="2000" dirty="0" err="1">
                <a:solidFill>
                  <a:srgbClr val="DB6D32"/>
                </a:solidFill>
              </a:rPr>
              <a:t>rkern</a:t>
            </a:r>
            <a:r>
              <a:rPr lang="en-GB" sz="2000" dirty="0">
                <a:solidFill>
                  <a:srgbClr val="DB6D32"/>
                </a:solidFill>
              </a:rPr>
              <a:t>/</a:t>
            </a:r>
            <a:r>
              <a:rPr lang="en-GB" sz="2000" dirty="0" err="1">
                <a:solidFill>
                  <a:srgbClr val="DB6D32"/>
                </a:solidFill>
              </a:rPr>
              <a:t>line_profiler</a:t>
            </a:r>
            <a:endParaRPr lang="en-GB" sz="2000" dirty="0">
              <a:solidFill>
                <a:srgbClr val="DB6D3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AA620-11B9-AA47-8E59-6936E3E9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2B141-CA11-1145-A280-F420FB4BAF27}"/>
              </a:ext>
            </a:extLst>
          </p:cNvPr>
          <p:cNvSpPr txBox="1"/>
          <p:nvPr/>
        </p:nvSpPr>
        <p:spPr>
          <a:xfrm>
            <a:off x="836612" y="1996206"/>
            <a:ext cx="10518776" cy="3970318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-l  -v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primes_lprof.py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1000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Timer unit: 1e-06 s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File: /home/gjb/Documents/Projects/training-material/Python/Profiling/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primes_lprof.py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4                                           @profile </a:t>
            </a:r>
            <a:r>
              <a:rPr lang="en-US" sz="1400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#decorate function to profile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</p:spTree>
    <p:extLst>
      <p:ext uri="{BB962C8B-B14F-4D97-AF65-F5344CB8AC3E}">
        <p14:creationId xmlns:p14="http://schemas.microsoft.com/office/powerpoint/2010/main" val="332886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B67D-1085-AC40-8D1D-D77AF092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5A426-A582-8B44-BE40-353DE2157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954060"/>
            <a:ext cx="6172200" cy="3906990"/>
          </a:xfrm>
        </p:spPr>
        <p:txBody>
          <a:bodyPr/>
          <a:lstStyle/>
          <a:p>
            <a:r>
              <a:rPr lang="en-GB" dirty="0"/>
              <a:t>First option to cure performance bottlenecks is replacing our code with calls to functions in HPC modules</a:t>
            </a:r>
          </a:p>
          <a:p>
            <a:r>
              <a:rPr lang="en-GB" dirty="0"/>
              <a:t>that is, obviously, not always possible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sz="2800" dirty="0">
                <a:solidFill>
                  <a:srgbClr val="C00000"/>
                </a:solidFill>
              </a:rPr>
              <a:t>what are our options to write efficient Python functions?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F58A8-9E28-D24F-8B97-D867310D5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cProfile</a:t>
            </a:r>
            <a:r>
              <a:rPr lang="en-GB" dirty="0"/>
              <a:t> and </a:t>
            </a:r>
            <a:r>
              <a:rPr lang="en-GB" dirty="0" err="1"/>
              <a:t>kernprof</a:t>
            </a:r>
            <a:r>
              <a:rPr lang="en-GB" dirty="0"/>
              <a:t>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relatively simple tools to expose performance bottlenecks</a:t>
            </a:r>
          </a:p>
          <a:p>
            <a:pPr marL="638175" lvl="1" indent="-180975">
              <a:buFont typeface="Arial" panose="020B0604020202020204" pitchFamily="34" charset="0"/>
              <a:buChar char="•"/>
            </a:pPr>
            <a:r>
              <a:rPr lang="en-GB" dirty="0" err="1"/>
              <a:t>cProfile</a:t>
            </a:r>
            <a:r>
              <a:rPr lang="en-GB" dirty="0"/>
              <a:t> for larger Python code with function calls</a:t>
            </a:r>
          </a:p>
          <a:p>
            <a:pPr marL="638175" lvl="1" indent="-180975">
              <a:buFont typeface="Arial" panose="020B0604020202020204" pitchFamily="34" charset="0"/>
              <a:buChar char="•"/>
            </a:pPr>
            <a:r>
              <a:rPr lang="en-GB" dirty="0" err="1"/>
              <a:t>kernprof</a:t>
            </a:r>
            <a:r>
              <a:rPr lang="en-GB" dirty="0"/>
              <a:t> for Python script without a lot </a:t>
            </a:r>
            <a:r>
              <a:rPr lang="en-GB"/>
              <a:t>of function calls</a:t>
            </a:r>
            <a:endParaRPr lang="en-GB" dirty="0"/>
          </a:p>
          <a:p>
            <a:r>
              <a:rPr lang="en-GB" dirty="0"/>
              <a:t>Intel Advisor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more complicated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much more detailed</a:t>
            </a:r>
          </a:p>
          <a:p>
            <a:pPr marL="411163" lvl="1" indent="-182563">
              <a:buFont typeface="Arial" panose="020B0604020202020204" pitchFamily="34" charset="0"/>
              <a:buChar char="•"/>
            </a:pPr>
            <a:r>
              <a:rPr lang="en-GB" dirty="0"/>
              <a:t>roofline model</a:t>
            </a:r>
          </a:p>
          <a:p>
            <a:pPr marL="411163" lvl="1" indent="-182563">
              <a:buFont typeface="Arial" panose="020B0604020202020204" pitchFamily="34" charset="0"/>
              <a:buChar char="•"/>
            </a:pPr>
            <a:r>
              <a:rPr lang="en-GB" dirty="0"/>
              <a:t>info on expected cause of bottlenecks</a:t>
            </a:r>
          </a:p>
          <a:p>
            <a:pPr marL="411163" lvl="1" indent="-182563">
              <a:buFont typeface="Arial" panose="020B0604020202020204" pitchFamily="34" charset="0"/>
              <a:buChar char="•"/>
            </a:pPr>
            <a:r>
              <a:rPr lang="en-GB" dirty="0"/>
              <a:t>advice for curing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371AA-CBA9-6F43-8FFE-551C3174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B7C6-CC91-2A49-A7B5-55C042FD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timing microbenchmarks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58498-C647-C144-893B-768D21C9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b="1" dirty="0">
                <a:solidFill>
                  <a:srgbClr val="C00000"/>
                </a:solidFill>
              </a:rPr>
              <a:t>microbenchmark</a:t>
            </a:r>
            <a:r>
              <a:rPr lang="en-GB" dirty="0"/>
              <a:t> is a small piece of code for which you implement several versions and measure their execution time with the purpose of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A5337-CDF7-3C47-8027-7F08C214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18</a:t>
            </a:fld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BD60579-88C3-FB45-B95D-CE14645F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487" y="989012"/>
            <a:ext cx="6580188" cy="4351338"/>
          </a:xfrm>
        </p:spPr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command line: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CC1606-AE32-244B-A9CF-45C88DE8C32C}"/>
              </a:ext>
            </a:extLst>
          </p:cNvPr>
          <p:cNvSpPr txBox="1"/>
          <p:nvPr/>
        </p:nvSpPr>
        <p:spPr>
          <a:xfrm>
            <a:off x="5029670" y="1416893"/>
            <a:ext cx="6322542" cy="923330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DD3A0D-A154-704F-AC73-6E267415636F}"/>
              </a:ext>
            </a:extLst>
          </p:cNvPr>
          <p:cNvGrpSpPr/>
          <p:nvPr/>
        </p:nvGrpSpPr>
        <p:grpSpPr>
          <a:xfrm>
            <a:off x="7443507" y="2257853"/>
            <a:ext cx="1576072" cy="619385"/>
            <a:chOff x="7443507" y="2257853"/>
            <a:chExt cx="1576072" cy="619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25EB0F-DC5F-984B-9FD5-ADDC3DCE7F26}"/>
                </a:ext>
              </a:extLst>
            </p:cNvPr>
            <p:cNvSpPr txBox="1"/>
            <p:nvPr/>
          </p:nvSpPr>
          <p:spPr>
            <a:xfrm>
              <a:off x="7443507" y="2569461"/>
              <a:ext cx="15760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9620FD-E903-E34A-95A7-82029F1D6EF9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8231543" y="2257853"/>
              <a:ext cx="0" cy="311608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2EE58B9-9AB9-B34A-B3CC-9B973ED2F078}"/>
              </a:ext>
            </a:extLst>
          </p:cNvPr>
          <p:cNvSpPr txBox="1"/>
          <p:nvPr/>
        </p:nvSpPr>
        <p:spPr>
          <a:xfrm>
            <a:off x="2793102" y="4322506"/>
            <a:ext cx="8559110" cy="646331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75E64C-0249-B74A-B6AF-F378F986DAD5}"/>
              </a:ext>
            </a:extLst>
          </p:cNvPr>
          <p:cNvGrpSpPr/>
          <p:nvPr/>
        </p:nvGrpSpPr>
        <p:grpSpPr>
          <a:xfrm>
            <a:off x="3959894" y="3637625"/>
            <a:ext cx="1884956" cy="761891"/>
            <a:chOff x="3959894" y="3637625"/>
            <a:chExt cx="1884956" cy="76189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8E53FB-D780-0048-9A87-D8D1E23B7FC8}"/>
                </a:ext>
              </a:extLst>
            </p:cNvPr>
            <p:cNvSpPr txBox="1"/>
            <p:nvPr/>
          </p:nvSpPr>
          <p:spPr>
            <a:xfrm>
              <a:off x="3959894" y="3637625"/>
              <a:ext cx="188495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617D23-DD0E-084B-B02A-A655A338CFB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4902372" y="3945402"/>
              <a:ext cx="0" cy="454114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D170C6B-2AE6-7E42-8574-D2E85FCC8978}"/>
              </a:ext>
            </a:extLst>
          </p:cNvPr>
          <p:cNvGrpSpPr/>
          <p:nvPr/>
        </p:nvGrpSpPr>
        <p:grpSpPr>
          <a:xfrm>
            <a:off x="6322011" y="3637625"/>
            <a:ext cx="4270400" cy="740989"/>
            <a:chOff x="6322011" y="3637625"/>
            <a:chExt cx="4270400" cy="7409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158E0-1B88-394B-A601-CDF027EB47B3}"/>
                </a:ext>
              </a:extLst>
            </p:cNvPr>
            <p:cNvSpPr txBox="1"/>
            <p:nvPr/>
          </p:nvSpPr>
          <p:spPr>
            <a:xfrm>
              <a:off x="6322011" y="3637625"/>
              <a:ext cx="4270400" cy="353943"/>
            </a:xfrm>
            <a:prstGeom prst="rect">
              <a:avLst/>
            </a:prstGeom>
            <a:noFill/>
          </p:spPr>
          <p:txBody>
            <a:bodyPr wrap="none" lIns="0" tIns="0" rIns="0" bIns="4680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statements to execute, a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772317-487C-BC43-99E0-B774EE2D10D2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7943607" y="3991568"/>
              <a:ext cx="513604" cy="387046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F2E0770-C003-7C47-BEF3-7360F29538D8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8457211" y="3991568"/>
              <a:ext cx="1419638" cy="37710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24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4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AED5-D297-A447-8AE0-AD9235CD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496860"/>
          </a:xfrm>
        </p:spPr>
        <p:txBody>
          <a:bodyPr/>
          <a:lstStyle/>
          <a:p>
            <a:pPr>
              <a:tabLst>
                <a:tab pos="10220325" algn="r"/>
              </a:tabLst>
            </a:pPr>
            <a:r>
              <a:rPr lang="en-GB" dirty="0"/>
              <a:t>second option:</a:t>
            </a:r>
            <a:br>
              <a:rPr lang="en-GB" dirty="0"/>
            </a:br>
            <a:r>
              <a:rPr lang="en-GB" dirty="0" err="1"/>
              <a:t>numba</a:t>
            </a:r>
            <a:r>
              <a:rPr lang="en-GB" dirty="0"/>
              <a:t> 	</a:t>
            </a:r>
            <a:r>
              <a:rPr lang="en-GB" sz="1800" dirty="0" err="1">
                <a:solidFill>
                  <a:srgbClr val="DB6D32"/>
                </a:solidFill>
                <a:latin typeface="+mn-lt"/>
              </a:rPr>
              <a:t>numba.pydata.org</a:t>
            </a:r>
            <a:endParaRPr lang="en-GB" sz="1800" dirty="0">
              <a:solidFill>
                <a:srgbClr val="DB6D3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7948-F2BB-F348-85C8-D23D048E6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2057401"/>
            <a:ext cx="6172200" cy="3811588"/>
          </a:xfrm>
        </p:spPr>
        <p:txBody>
          <a:bodyPr/>
          <a:lstStyle/>
          <a:p>
            <a:r>
              <a:rPr lang="en-US" dirty="0"/>
              <a:t>Annotate Python functions with decorators</a:t>
            </a:r>
          </a:p>
          <a:p>
            <a:r>
              <a:rPr lang="en-US" dirty="0"/>
              <a:t>Code (at least partially) transformed to C</a:t>
            </a:r>
          </a:p>
          <a:p>
            <a:pPr lvl="1"/>
            <a:r>
              <a:rPr lang="en-US" dirty="0"/>
              <a:t>fully automatic and transparent</a:t>
            </a:r>
          </a:p>
          <a:p>
            <a:pPr lvl="1"/>
            <a:r>
              <a:rPr lang="en-US" dirty="0"/>
              <a:t>just-in-time compilation (JIT)</a:t>
            </a:r>
          </a:p>
          <a:p>
            <a:r>
              <a:rPr lang="en-US" dirty="0"/>
              <a:t>For better performance, provide type information</a:t>
            </a:r>
          </a:p>
          <a:p>
            <a:r>
              <a:rPr lang="en-US" dirty="0"/>
              <a:t>simplified threading</a:t>
            </a:r>
          </a:p>
          <a:p>
            <a:r>
              <a:rPr lang="en-US" dirty="0"/>
              <a:t>Automatic vectorization (SIMD)</a:t>
            </a:r>
          </a:p>
          <a:p>
            <a:r>
              <a:rPr lang="en-US" dirty="0"/>
              <a:t>Can generate code for GPGPUs</a:t>
            </a:r>
          </a:p>
          <a:p>
            <a:pPr lvl="1"/>
            <a:r>
              <a:rPr lang="en-US" dirty="0"/>
              <a:t>but you'd have to know some CUDA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E17DB-801B-EA4E-B841-68AD867FD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>
                <a:solidFill>
                  <a:srgbClr val="DB6D32"/>
                </a:solidFill>
              </a:rPr>
              <a:t>numba.pydata.org</a:t>
            </a:r>
            <a:r>
              <a:rPr lang="en-GB" dirty="0">
                <a:solidFill>
                  <a:srgbClr val="DB6D32"/>
                </a:solidFill>
              </a:rPr>
              <a:t> </a:t>
            </a:r>
          </a:p>
          <a:p>
            <a:r>
              <a:rPr lang="en-US" dirty="0" err="1"/>
              <a:t>Numba</a:t>
            </a:r>
            <a:r>
              <a:rPr lang="en-US" dirty="0"/>
              <a:t> translates Python functions to optimized machine code at runtime using the industry-standard </a:t>
            </a:r>
            <a:r>
              <a:rPr lang="en-US" dirty="0">
                <a:hlinkClick r:id="rId2"/>
              </a:rPr>
              <a:t>LLVM</a:t>
            </a:r>
            <a:r>
              <a:rPr lang="en-US" dirty="0"/>
              <a:t> compiler library. </a:t>
            </a:r>
            <a:r>
              <a:rPr lang="en-US" dirty="0" err="1"/>
              <a:t>Numba</a:t>
            </a:r>
            <a:r>
              <a:rPr lang="en-US" dirty="0"/>
              <a:t>-compiled numerical algorithms in Python </a:t>
            </a:r>
            <a:r>
              <a:rPr lang="en-US" b="1" dirty="0">
                <a:solidFill>
                  <a:srgbClr val="C00000"/>
                </a:solidFill>
              </a:rPr>
              <a:t>can</a:t>
            </a:r>
            <a:r>
              <a:rPr lang="en-US" dirty="0"/>
              <a:t> approach the speeds of C or Fortran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D3F0C-8E34-1246-8A55-503C6B7B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3CF1B76-0B4D-CA4C-9AC7-03AB576D42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7771" b="2777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6430" y="3406866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Please, feel free to interrupt me at any time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0" y="4883907"/>
            <a:ext cx="9144000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There are no dumb questions, just dumb answers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0562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timings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56EA70-FF11-F44D-AE3C-50A6782A0EB3}"/>
              </a:ext>
            </a:extLst>
          </p:cNvPr>
          <p:cNvGrpSpPr/>
          <p:nvPr/>
        </p:nvGrpSpPr>
        <p:grpSpPr>
          <a:xfrm>
            <a:off x="1958684" y="1483424"/>
            <a:ext cx="8274631" cy="3139321"/>
            <a:chOff x="2057401" y="1676401"/>
            <a:chExt cx="8274631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2057401" y="1676401"/>
              <a:ext cx="6112571" cy="3139321"/>
            </a:xfrm>
            <a:prstGeom prst="rect">
              <a:avLst/>
            </a:prstGeom>
            <a:solidFill>
              <a:srgbClr val="BAC1EC"/>
            </a:solidFill>
          </p:spPr>
          <p:txBody>
            <a:bodyPr wrap="none" rtlCol="0">
              <a:spAutoFit/>
            </a:bodyPr>
            <a:lstStyle/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[1]: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primes_p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[2]: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primes_n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[3]: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primes_n.primes(1000)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5.56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226 µs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 loop each)</a:t>
              </a:r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[4]: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primes_p.primes(1000)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301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3.25 </a:t>
              </a:r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 loop each)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82000" y="3200400"/>
              <a:ext cx="1950032" cy="1066800"/>
              <a:chOff x="6858000" y="3200400"/>
              <a:chExt cx="1950032" cy="1066800"/>
            </a:xfrm>
          </p:grpSpPr>
          <p:sp>
            <p:nvSpPr>
              <p:cNvPr id="5" name="Curved Left Arrow 4"/>
              <p:cNvSpPr/>
              <p:nvPr/>
            </p:nvSpPr>
            <p:spPr>
              <a:xfrm flipV="1">
                <a:off x="6858000" y="3200400"/>
                <a:ext cx="533400" cy="1066800"/>
              </a:xfrm>
              <a:prstGeom prst="curvedLef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467600" y="3562290"/>
                <a:ext cx="13404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</a:rPr>
                  <a:t>54 </a:t>
                </a:r>
                <a:r>
                  <a:rPr lang="en-US" sz="2000" b="1" dirty="0">
                    <a:solidFill>
                      <a:srgbClr val="C00000"/>
                    </a:solidFill>
                    <a:sym typeface="Symbol"/>
                  </a:rPr>
                  <a:t>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faster</a:t>
                </a:r>
                <a:endParaRPr lang="nl-BE" sz="20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1958684" y="4737605"/>
            <a:ext cx="638755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numba</a:t>
            </a:r>
            <a:r>
              <a:rPr lang="en-US" sz="2400" dirty="0"/>
              <a:t> implementation is much faster!</a:t>
            </a:r>
          </a:p>
          <a:p>
            <a:pPr marL="342900" indent="-247650">
              <a:buFont typeface="Arial" panose="020B0604020202020204" pitchFamily="34" charset="0"/>
              <a:buChar char="•"/>
            </a:pPr>
            <a:r>
              <a:rPr lang="en-US" sz="2400" dirty="0"/>
              <a:t>how much work to get there?</a:t>
            </a:r>
          </a:p>
          <a:p>
            <a:pPr marL="342900" indent="-247650">
              <a:buFont typeface="Arial" panose="020B0604020202020204" pitchFamily="34" charset="0"/>
              <a:buChar char="•"/>
            </a:pPr>
            <a:r>
              <a:rPr lang="en-US" sz="2400" dirty="0"/>
              <a:t>how complicated is it?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95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code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323137" y="1301265"/>
            <a:ext cx="3406702" cy="4834812"/>
            <a:chOff x="304800" y="1371600"/>
            <a:chExt cx="3406702" cy="4834812"/>
          </a:xfrm>
          <a:solidFill>
            <a:schemeClr val="bg1">
              <a:lumMod val="85000"/>
            </a:schemeClr>
          </a:solidFill>
        </p:grpSpPr>
        <p:sp>
          <p:nvSpPr>
            <p:cNvPr id="3" name="TextBox 2"/>
            <p:cNvSpPr txBox="1"/>
            <p:nvPr/>
          </p:nvSpPr>
          <p:spPr>
            <a:xfrm>
              <a:off x="304800" y="1371600"/>
              <a:ext cx="3406702" cy="483209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numpy as np</a:t>
              </a:r>
            </a:p>
            <a:p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@jit </a:t>
              </a:r>
              <a:r>
                <a:rPr lang="nl-BE" sz="1400" b="1" dirty="0">
                  <a:solidFill>
                    <a:srgbClr val="DB6D3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#decorator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primes(kmax):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np.zeros(1000)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result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 kmax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kmax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while k &lt; kmax: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 &lt; k and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result.append(n)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result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20434" y="5898635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primes_n.py</a:t>
              </a:r>
              <a:endParaRPr lang="nl-BE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81262" y="1301265"/>
            <a:ext cx="3406702" cy="4401205"/>
            <a:chOff x="4951597" y="1371600"/>
            <a:chExt cx="3406702" cy="4401205"/>
          </a:xfrm>
          <a:solidFill>
            <a:schemeClr val="bg1">
              <a:lumMod val="8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4951597" y="1371600"/>
              <a:ext cx="3406702" cy="44012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numpy as np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def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primes(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np.zeros(1000)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k &lt;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(i &lt; k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and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result.append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7231" y="5465028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primes_p.py</a:t>
              </a:r>
              <a:endParaRPr lang="nl-BE" sz="14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837461" y="1520001"/>
            <a:ext cx="118173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That was</a:t>
            </a:r>
            <a:br>
              <a:rPr lang="en-US" sz="2000" dirty="0"/>
            </a:br>
            <a:r>
              <a:rPr lang="en-US" sz="2000" i="1" dirty="0"/>
              <a:t>easy!</a:t>
            </a:r>
          </a:p>
        </p:txBody>
      </p:sp>
    </p:spTree>
    <p:extLst>
      <p:ext uri="{BB962C8B-B14F-4D97-AF65-F5344CB8AC3E}">
        <p14:creationId xmlns:p14="http://schemas.microsoft.com/office/powerpoint/2010/main" val="4635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226"/>
            <a:ext cx="10515600" cy="1325563"/>
          </a:xfrm>
        </p:spPr>
        <p:txBody>
          <a:bodyPr/>
          <a:lstStyle/>
          <a:p>
            <a:r>
              <a:rPr lang="en-US" dirty="0"/>
              <a:t>Does it always work?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323137" y="1301265"/>
            <a:ext cx="3406702" cy="4832092"/>
            <a:chOff x="304800" y="1371600"/>
            <a:chExt cx="3406702" cy="4832092"/>
          </a:xfrm>
          <a:solidFill>
            <a:schemeClr val="bg1">
              <a:lumMod val="85000"/>
            </a:schemeClr>
          </a:solidFill>
        </p:grpSpPr>
        <p:sp>
          <p:nvSpPr>
            <p:cNvPr id="3" name="TextBox 2"/>
            <p:cNvSpPr txBox="1"/>
            <p:nvPr/>
          </p:nvSpPr>
          <p:spPr>
            <a:xfrm>
              <a:off x="304800" y="1371600"/>
              <a:ext cx="3406702" cy="483209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from array import array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primes(kmax):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array('i', [0]*1000)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result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 kmax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kmax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while k &lt; kmax: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 &lt; k and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result.append(n)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result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33872" y="5892130"/>
              <a:ext cx="117763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primes_na.py</a:t>
              </a:r>
              <a:endParaRPr lang="nl-BE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75965" y="1297481"/>
            <a:ext cx="3406702" cy="4832092"/>
            <a:chOff x="304800" y="1371600"/>
            <a:chExt cx="3406702" cy="4832092"/>
          </a:xfrm>
          <a:solidFill>
            <a:schemeClr val="bg1">
              <a:lumMod val="85000"/>
            </a:schemeClr>
          </a:solidFill>
        </p:grpSpPr>
        <p:sp>
          <p:nvSpPr>
            <p:cNvPr id="12" name="TextBox 11"/>
            <p:cNvSpPr txBox="1"/>
            <p:nvPr/>
          </p:nvSpPr>
          <p:spPr>
            <a:xfrm>
              <a:off x="304800" y="1371600"/>
              <a:ext cx="3406702" cy="483209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numpy as np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primes(kmax):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np.zeros(1000)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result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 kmax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kmax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while k &lt; kmax: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 &lt; k and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result.append(n)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result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92606" y="5895915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primes_n.py</a:t>
              </a:r>
              <a:endParaRPr lang="nl-BE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81601" y="2696308"/>
            <a:ext cx="1341357" cy="882085"/>
            <a:chOff x="3657600" y="2696307"/>
            <a:chExt cx="1341357" cy="882085"/>
          </a:xfrm>
        </p:grpSpPr>
        <p:sp>
          <p:nvSpPr>
            <p:cNvPr id="14" name="TextBox 13"/>
            <p:cNvSpPr txBox="1"/>
            <p:nvPr/>
          </p:nvSpPr>
          <p:spPr>
            <a:xfrm>
              <a:off x="3867413" y="2932061"/>
              <a:ext cx="88036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Minor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change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657600" y="2696307"/>
              <a:ext cx="1341357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325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always work: timings?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B36A14-B112-0346-B474-7BEDBC27ABAF}"/>
              </a:ext>
            </a:extLst>
          </p:cNvPr>
          <p:cNvGrpSpPr/>
          <p:nvPr/>
        </p:nvGrpSpPr>
        <p:grpSpPr>
          <a:xfrm>
            <a:off x="2057401" y="1676400"/>
            <a:ext cx="8314193" cy="2862322"/>
            <a:chOff x="2057401" y="1676400"/>
            <a:chExt cx="8314193" cy="2862322"/>
          </a:xfrm>
        </p:grpSpPr>
        <p:sp>
          <p:nvSpPr>
            <p:cNvPr id="4" name="TextBox 3"/>
            <p:cNvSpPr txBox="1"/>
            <p:nvPr/>
          </p:nvSpPr>
          <p:spPr>
            <a:xfrm>
              <a:off x="2057401" y="1676400"/>
              <a:ext cx="6250429" cy="2862322"/>
            </a:xfrm>
            <a:prstGeom prst="rect">
              <a:avLst/>
            </a:prstGeom>
            <a:solidFill>
              <a:srgbClr val="BAC1EC"/>
            </a:solidFill>
          </p:spPr>
          <p:txBody>
            <a:bodyPr wrap="none" rtlCol="0">
              <a:spAutoFit/>
            </a:bodyPr>
            <a:lstStyle/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[1]: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primes_pa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[2]: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primes_na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[3]: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primes_na.primes(1000)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81.9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2.18 </a:t>
              </a:r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 loop each)</a:t>
              </a:r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[4]: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primes_pa.primes(1000)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99.3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878 µs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10 loops each)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82001" y="3200400"/>
              <a:ext cx="1989593" cy="1066800"/>
              <a:chOff x="6858000" y="3200400"/>
              <a:chExt cx="1989593" cy="1066800"/>
            </a:xfrm>
          </p:grpSpPr>
          <p:sp>
            <p:nvSpPr>
              <p:cNvPr id="5" name="Curved Left Arrow 4"/>
              <p:cNvSpPr/>
              <p:nvPr/>
            </p:nvSpPr>
            <p:spPr>
              <a:xfrm flipV="1">
                <a:off x="6858000" y="3200400"/>
                <a:ext cx="533400" cy="1066800"/>
              </a:xfrm>
              <a:prstGeom prst="curvedLef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467600" y="3562290"/>
                <a:ext cx="13799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</a:rPr>
                  <a:t>1.2 </a:t>
                </a:r>
                <a:r>
                  <a:rPr lang="en-US" sz="2000" b="1" dirty="0">
                    <a:solidFill>
                      <a:srgbClr val="C00000"/>
                    </a:solidFill>
                    <a:sym typeface="Symbol"/>
                  </a:rPr>
                  <a:t>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faster</a:t>
                </a:r>
                <a:endParaRPr lang="nl-BE" sz="20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3089670" y="4969254"/>
            <a:ext cx="386836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numba</a:t>
            </a:r>
            <a:r>
              <a:rPr lang="en-US" sz="2400" dirty="0"/>
              <a:t> is just slightly faster,</a:t>
            </a:r>
            <a:br>
              <a:rPr lang="en-US" sz="2400" dirty="0"/>
            </a:br>
            <a:r>
              <a:rPr lang="en-US" sz="2400" dirty="0"/>
              <a:t>there be dragons…</a:t>
            </a:r>
          </a:p>
        </p:txBody>
      </p:sp>
    </p:spTree>
    <p:extLst>
      <p:ext uri="{BB962C8B-B14F-4D97-AF65-F5344CB8AC3E}">
        <p14:creationId xmlns:p14="http://schemas.microsoft.com/office/powerpoint/2010/main" val="199255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JIT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659706" y="1330353"/>
            <a:ext cx="8457418" cy="2308324"/>
            <a:chOff x="4951597" y="1371600"/>
            <a:chExt cx="8457418" cy="2308324"/>
          </a:xfrm>
          <a:solidFill>
            <a:schemeClr val="bg1">
              <a:lumMod val="8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4951597" y="1371600"/>
              <a:ext cx="8454559" cy="23083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julia_set(domain, iterations, max_norm, max_iters):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i, z in enumerate(domain):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(iterations[i] &lt;= max_iters and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z.real*z.real + z.imag*z.imag &lt;= max_norm*max_norm):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z = z**2 - 0.622772 + 0.42193j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iterations[i] += 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093527" y="3372147"/>
              <a:ext cx="131548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julia_numba.py</a:t>
              </a:r>
              <a:endParaRPr lang="nl-BE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59705" y="3802627"/>
            <a:ext cx="8457092" cy="2308324"/>
            <a:chOff x="4951597" y="1371600"/>
            <a:chExt cx="8457092" cy="2308324"/>
          </a:xfrm>
          <a:solidFill>
            <a:schemeClr val="bg1">
              <a:lumMod val="85000"/>
            </a:schemeClr>
          </a:solidFill>
        </p:grpSpPr>
        <p:sp>
          <p:nvSpPr>
            <p:cNvPr id="12" name="TextBox 11"/>
            <p:cNvSpPr txBox="1"/>
            <p:nvPr/>
          </p:nvSpPr>
          <p:spPr>
            <a:xfrm>
              <a:off x="4951597" y="1371600"/>
              <a:ext cx="8454559" cy="23083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void, int32, float64, complex128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(void(complex128[:], int32[:], float64, int32))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julia_set(domain, iterations, max_norm, max_iters):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i, z in enumerate(domain):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(iterations[i] &lt;= max_iters and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z.real*z.real + z.imag*z.imag &lt;= max_norm*max_norm):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z = z**2 - 0.622772 + 0.42193j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iterations[i] += 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609414" y="3372147"/>
              <a:ext cx="179927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julia_numba_eager.py</a:t>
              </a:r>
              <a:endParaRPr lang="nl-BE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95488" y="4126702"/>
            <a:ext cx="2572428" cy="646331"/>
            <a:chOff x="3039947" y="189445"/>
            <a:chExt cx="257242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3579446" y="189445"/>
              <a:ext cx="20329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Function signature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specification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14" idx="1"/>
            </p:cNvCxnSpPr>
            <p:nvPr/>
          </p:nvCxnSpPr>
          <p:spPr>
            <a:xfrm flipH="1">
              <a:off x="3039947" y="512611"/>
              <a:ext cx="539499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251419" y="6321366"/>
            <a:ext cx="2975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2195 </a:t>
            </a:r>
            <a:r>
              <a:rPr lang="en-US" sz="2000" b="1" dirty="0">
                <a:solidFill>
                  <a:srgbClr val="C00000"/>
                </a:solidFill>
                <a:sym typeface="Symbol"/>
              </a:rPr>
              <a:t></a:t>
            </a:r>
            <a:r>
              <a:rPr lang="en-US" sz="2000" b="1" dirty="0">
                <a:solidFill>
                  <a:srgbClr val="C00000"/>
                </a:solidFill>
              </a:rPr>
              <a:t> faster than Python</a:t>
            </a:r>
            <a:endParaRPr lang="nl-BE" sz="20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1261" y="904981"/>
            <a:ext cx="2853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912 </a:t>
            </a:r>
            <a:r>
              <a:rPr lang="en-US" sz="2000" b="1" dirty="0">
                <a:solidFill>
                  <a:srgbClr val="C00000"/>
                </a:solidFill>
                <a:sym typeface="Symbol"/>
              </a:rPr>
              <a:t></a:t>
            </a:r>
            <a:r>
              <a:rPr lang="en-US" sz="2000" b="1" dirty="0">
                <a:solidFill>
                  <a:srgbClr val="C00000"/>
                </a:solidFill>
              </a:rPr>
              <a:t> faster than Python</a:t>
            </a:r>
            <a:endParaRPr lang="nl-BE" sz="2000" b="1" dirty="0">
              <a:solidFill>
                <a:srgbClr val="C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283034" y="3105277"/>
            <a:ext cx="769763" cy="1066800"/>
            <a:chOff x="6513537" y="3200400"/>
            <a:chExt cx="769763" cy="1066800"/>
          </a:xfrm>
        </p:grpSpPr>
        <p:sp>
          <p:nvSpPr>
            <p:cNvPr id="23" name="Curved Left Arrow 22"/>
            <p:cNvSpPr/>
            <p:nvPr/>
          </p:nvSpPr>
          <p:spPr>
            <a:xfrm>
              <a:off x="6858000" y="3200400"/>
              <a:ext cx="386861" cy="1066800"/>
            </a:xfrm>
            <a:prstGeom prst="curved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513537" y="3533745"/>
              <a:ext cx="7697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2.4 </a:t>
              </a:r>
              <a:r>
                <a:rPr lang="en-US" sz="2000" b="1" dirty="0">
                  <a:solidFill>
                    <a:srgbClr val="C00000"/>
                  </a:solidFill>
                  <a:sym typeface="Symbol"/>
                </a:rPr>
                <a:t></a:t>
              </a:r>
              <a:r>
                <a:rPr lang="en-US" sz="2000" b="1" dirty="0">
                  <a:solidFill>
                    <a:srgbClr val="C00000"/>
                  </a:solidFill>
                </a:rPr>
                <a:t> </a:t>
              </a:r>
            </a:p>
            <a:p>
              <a:endParaRPr lang="nl-BE" sz="20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87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</a:t>
            </a:r>
            <a:r>
              <a:rPr lang="en-US" dirty="0" err="1"/>
              <a:t>numba</a:t>
            </a:r>
            <a:r>
              <a:rPr lang="en-US" dirty="0"/>
              <a:t> type mapping</a:t>
            </a:r>
            <a:endParaRPr lang="nl-B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61518"/>
              </p:ext>
            </p:extLst>
          </p:nvPr>
        </p:nvGraphicFramePr>
        <p:xfrm>
          <a:off x="1981200" y="1600200"/>
          <a:ext cx="8229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Python type</a:t>
                      </a:r>
                      <a:endParaRPr lang="nl-B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numba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type</a:t>
                      </a:r>
                      <a:endParaRPr lang="nl-B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None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int8, uint8, int16, uint16, int32, uint32,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uint64,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int64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float32, float64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complex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complex64, complex128</a:t>
                      </a:r>
                      <a:endParaRPr lang="nl-BE" b="1" dirty="0">
                        <a:solidFill>
                          <a:schemeClr val="tx1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Courier New" panose="02070309020205020404" pitchFamily="49" charset="0"/>
                        </a:rPr>
                        <a:t>1D array</a:t>
                      </a:r>
                      <a:endParaRPr lang="nl-BE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Courier New" panose="02070309020205020404" pitchFamily="49" charset="0"/>
                        </a:rPr>
                        <a:t>e.g.,</a:t>
                      </a:r>
                      <a:r>
                        <a:rPr lang="en-US" baseline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float64[:]</a:t>
                      </a:r>
                      <a:endParaRPr lang="nl-BE" b="1" dirty="0">
                        <a:solidFill>
                          <a:schemeClr val="tx1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+mn-lt"/>
                          <a:cs typeface="Courier New" panose="02070309020205020404" pitchFamily="49" charset="0"/>
                        </a:rPr>
                        <a:t>2D array</a:t>
                      </a:r>
                      <a:endParaRPr lang="nl-BE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Courier New" panose="02070309020205020404" pitchFamily="49" charset="0"/>
                        </a:rPr>
                        <a:t>e.g.,</a:t>
                      </a:r>
                      <a:r>
                        <a:rPr lang="en-US" baseline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float64[:,:]</a:t>
                      </a:r>
                      <a:endParaRPr lang="nl-BE" b="1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93593" y="5301585"/>
            <a:ext cx="781656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Note: no maximum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/>
              <a:t> in Python 3, </a:t>
            </a:r>
            <a:r>
              <a:rPr lang="en-US" sz="2400" dirty="0" err="1"/>
              <a:t>numba</a:t>
            </a:r>
            <a:r>
              <a:rPr lang="en-US" sz="2400" dirty="0"/>
              <a:t> can overflow!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959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ufunc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ufunc</a:t>
            </a:r>
            <a:endParaRPr lang="en-US" dirty="0"/>
          </a:p>
          <a:p>
            <a:pPr lvl="1"/>
            <a:r>
              <a:rPr lang="en-US" dirty="0"/>
              <a:t>element-wise on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lvl="1"/>
            <a:r>
              <a:rPr lang="en-US" dirty="0"/>
              <a:t>supports reduction, accumulation, broadcasting</a:t>
            </a:r>
          </a:p>
          <a:p>
            <a:pPr lvl="1"/>
            <a:r>
              <a:rPr lang="en-US" dirty="0"/>
              <a:t>can be written in C/</a:t>
            </a:r>
            <a:r>
              <a:rPr lang="en-US" dirty="0" err="1"/>
              <a:t>Cython</a:t>
            </a:r>
            <a:endParaRPr lang="en-US" dirty="0"/>
          </a:p>
          <a:p>
            <a:pPr lvl="2"/>
            <a:r>
              <a:rPr lang="en-US" dirty="0"/>
              <a:t>cumbersome</a:t>
            </a:r>
          </a:p>
          <a:p>
            <a:r>
              <a:rPr lang="en-US" dirty="0" err="1"/>
              <a:t>numba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vectorize</a:t>
            </a:r>
            <a:r>
              <a:rPr lang="en-US" dirty="0"/>
              <a:t>: create </a:t>
            </a:r>
            <a:r>
              <a:rPr lang="en-US" dirty="0" err="1"/>
              <a:t>ufunc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guvectorize</a:t>
            </a:r>
            <a:r>
              <a:rPr lang="en-US" dirty="0"/>
              <a:t>: create generalized </a:t>
            </a:r>
            <a:r>
              <a:rPr lang="en-US" dirty="0" err="1"/>
              <a:t>ufunc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2131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ufunc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1867455" y="1715197"/>
            <a:ext cx="8454559" cy="2800767"/>
            <a:chOff x="4951597" y="1371600"/>
            <a:chExt cx="8454559" cy="2800767"/>
          </a:xfrm>
          <a:solidFill>
            <a:schemeClr val="bg1">
              <a:lumMod val="85000"/>
            </a:schemeClr>
          </a:solidFill>
        </p:grpSpPr>
        <p:sp>
          <p:nvSpPr>
            <p:cNvPr id="6" name="TextBox 5"/>
            <p:cNvSpPr txBox="1"/>
            <p:nvPr/>
          </p:nvSpPr>
          <p:spPr>
            <a:xfrm>
              <a:off x="4951597" y="1371600"/>
              <a:ext cx="8454559" cy="280076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guvectorize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void, int32, float64, complex128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@guvectorize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void(complex128[:], float64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[:]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int32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[:]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int32[:]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'(n),(),()-&gt;(n)'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julia_set(domain, max_norm, max_iters,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iterations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i, z in enumerate(domain):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iterations[i] = 0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(iterations[i] &lt;= max_iters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[0]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and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z.real**2 + z.imag**2 &lt;= max_norm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[0]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**2: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z = z**2 - 0.622772 + 0.42193j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iterations[i] += 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145618" y="3864590"/>
              <a:ext cx="126053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julia_ufunc.py</a:t>
              </a:r>
              <a:endParaRPr lang="nl-BE" sz="14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67455" y="4935966"/>
            <a:ext cx="6479659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iterations = julia_set(domain, max_norm, max_iters)</a:t>
            </a:r>
          </a:p>
          <a:p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5660" y="5516459"/>
            <a:ext cx="3380734" cy="778003"/>
            <a:chOff x="879468" y="5868990"/>
            <a:chExt cx="3380734" cy="619393"/>
          </a:xfrm>
        </p:grpSpPr>
        <p:grpSp>
          <p:nvGrpSpPr>
            <p:cNvPr id="14" name="Group 13"/>
            <p:cNvGrpSpPr/>
            <p:nvPr/>
          </p:nvGrpSpPr>
          <p:grpSpPr>
            <a:xfrm>
              <a:off x="879468" y="5868990"/>
              <a:ext cx="3380734" cy="619393"/>
              <a:chOff x="2807250" y="-23518"/>
              <a:chExt cx="3380734" cy="61939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807250" y="375347"/>
                <a:ext cx="3380734" cy="220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2D arrays: automatic broadcasting</a:t>
                </a:r>
              </a:p>
            </p:txBody>
          </p:sp>
          <p:cxnSp>
            <p:nvCxnSpPr>
              <p:cNvPr id="16" name="Straight Arrow Connector 15"/>
              <p:cNvCxnSpPr>
                <a:cxnSpLocks/>
                <a:stCxn id="15" idx="0"/>
              </p:cNvCxnSpPr>
              <p:nvPr/>
            </p:nvCxnSpPr>
            <p:spPr>
              <a:xfrm flipH="1" flipV="1">
                <a:off x="3512743" y="-23518"/>
                <a:ext cx="984874" cy="398865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/>
            <p:cNvCxnSpPr>
              <a:cxnSpLocks/>
            </p:cNvCxnSpPr>
            <p:nvPr/>
          </p:nvCxnSpPr>
          <p:spPr>
            <a:xfrm flipV="1">
              <a:off x="2569835" y="5883755"/>
              <a:ext cx="897896" cy="369333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216582" y="2938654"/>
            <a:ext cx="3451418" cy="1207771"/>
            <a:chOff x="5692582" y="2938653"/>
            <a:chExt cx="3451418" cy="1207771"/>
          </a:xfrm>
        </p:grpSpPr>
        <p:grpSp>
          <p:nvGrpSpPr>
            <p:cNvPr id="31" name="Group 30"/>
            <p:cNvGrpSpPr/>
            <p:nvPr/>
          </p:nvGrpSpPr>
          <p:grpSpPr>
            <a:xfrm>
              <a:off x="5692582" y="2938653"/>
              <a:ext cx="3368096" cy="768640"/>
              <a:chOff x="5692582" y="2938653"/>
              <a:chExt cx="3368096" cy="76864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223316" y="2938653"/>
                <a:ext cx="1837362" cy="4616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Don't forget!</a:t>
                </a:r>
              </a:p>
            </p:txBody>
          </p:sp>
          <p:cxnSp>
            <p:nvCxnSpPr>
              <p:cNvPr id="24" name="Straight Arrow Connector 23"/>
              <p:cNvCxnSpPr>
                <a:stCxn id="23" idx="1"/>
              </p:cNvCxnSpPr>
              <p:nvPr/>
            </p:nvCxnSpPr>
            <p:spPr>
              <a:xfrm flipH="1">
                <a:off x="6457950" y="3169486"/>
                <a:ext cx="765366" cy="537807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23" idx="1"/>
              </p:cNvCxnSpPr>
              <p:nvPr/>
            </p:nvCxnSpPr>
            <p:spPr>
              <a:xfrm flipH="1">
                <a:off x="5692582" y="3169486"/>
                <a:ext cx="1530734" cy="283841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" descr="C:\Users\lucg5005\AppData\Local\Microsoft\Windows\Temporary Internet Files\Content.IE5\T8RCCH8G\cute_snail_by_gniyuhs-d4lvbji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912" y="335433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4857262" y="1356309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1680 </a:t>
            </a:r>
            <a:r>
              <a:rPr lang="en-US" sz="2000" b="1" dirty="0">
                <a:solidFill>
                  <a:srgbClr val="C00000"/>
                </a:solidFill>
                <a:sym typeface="Symbol"/>
              </a:rPr>
              <a:t></a:t>
            </a:r>
            <a:r>
              <a:rPr lang="en-US" sz="2000" b="1" dirty="0">
                <a:solidFill>
                  <a:srgbClr val="C00000"/>
                </a:solidFill>
              </a:rPr>
              <a:t> faster than Python</a:t>
            </a:r>
            <a:endParaRPr lang="nl-BE" sz="2000" b="1" dirty="0">
              <a:solidFill>
                <a:srgbClr val="C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9242580" y="1288385"/>
            <a:ext cx="1345240" cy="904163"/>
            <a:chOff x="7590211" y="3342243"/>
            <a:chExt cx="1345240" cy="904163"/>
          </a:xfrm>
        </p:grpSpPr>
        <p:sp>
          <p:nvSpPr>
            <p:cNvPr id="25" name="TextBox 24"/>
            <p:cNvSpPr txBox="1"/>
            <p:nvPr/>
          </p:nvSpPr>
          <p:spPr>
            <a:xfrm>
              <a:off x="7590211" y="3342243"/>
              <a:ext cx="134524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Return type</a:t>
              </a:r>
            </a:p>
          </p:txBody>
        </p:sp>
        <p:cxnSp>
          <p:nvCxnSpPr>
            <p:cNvPr id="27" name="Straight Arrow Connector 26"/>
            <p:cNvCxnSpPr>
              <a:stCxn id="25" idx="2"/>
            </p:cNvCxnSpPr>
            <p:nvPr/>
          </p:nvCxnSpPr>
          <p:spPr>
            <a:xfrm flipH="1">
              <a:off x="8132493" y="3711575"/>
              <a:ext cx="130338" cy="534831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914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numba</a:t>
            </a:r>
            <a:r>
              <a:rPr lang="en-US" dirty="0"/>
              <a:t> conclusions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numba</a:t>
            </a:r>
            <a:endParaRPr lang="en-US" dirty="0"/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Very simple to use</a:t>
            </a:r>
          </a:p>
          <a:p>
            <a:pPr lvl="2"/>
            <a:r>
              <a:rPr lang="en-US" dirty="0"/>
              <a:t>Offers excellent speedups when applicable</a:t>
            </a:r>
          </a:p>
          <a:p>
            <a:pPr lvl="2"/>
            <a:r>
              <a:rPr lang="en-US" dirty="0"/>
              <a:t>Easy to create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ufunc</a:t>
            </a:r>
            <a:endParaRPr lang="en-US" dirty="0"/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Black box</a:t>
            </a:r>
          </a:p>
          <a:p>
            <a:pPr lvl="2"/>
            <a:r>
              <a:rPr lang="en-US" dirty="0"/>
              <a:t>Requires </a:t>
            </a:r>
            <a:r>
              <a:rPr lang="en-US" dirty="0" err="1"/>
              <a:t>numba</a:t>
            </a:r>
            <a:r>
              <a:rPr lang="en-US" dirty="0"/>
              <a:t> install</a:t>
            </a:r>
          </a:p>
          <a:p>
            <a:r>
              <a:rPr lang="en-US" dirty="0"/>
              <a:t>Features not covered here:</a:t>
            </a:r>
          </a:p>
          <a:p>
            <a:pPr lvl="1"/>
            <a:r>
              <a:rPr lang="en-US" dirty="0"/>
              <a:t>Automatic parallelization: experimental</a:t>
            </a:r>
          </a:p>
          <a:p>
            <a:pPr lvl="1"/>
            <a:r>
              <a:rPr lang="en-US" dirty="0"/>
              <a:t>CUDA code generation: requires familiarity with CUDA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C8F3-63F3-A94E-9E60-4076C5A8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1496860"/>
          </a:xfrm>
        </p:spPr>
        <p:txBody>
          <a:bodyPr/>
          <a:lstStyle/>
          <a:p>
            <a:pPr>
              <a:tabLst>
                <a:tab pos="10220325" algn="r"/>
              </a:tabLst>
            </a:pPr>
            <a:r>
              <a:rPr lang="en-GB" dirty="0"/>
              <a:t>Third option</a:t>
            </a:r>
            <a:br>
              <a:rPr lang="en-GB" dirty="0"/>
            </a:br>
            <a:r>
              <a:rPr lang="en-GB" dirty="0" err="1"/>
              <a:t>cython</a:t>
            </a:r>
            <a:r>
              <a:rPr lang="en-GB" dirty="0"/>
              <a:t>	</a:t>
            </a:r>
            <a:r>
              <a:rPr lang="en-GB" sz="1800" dirty="0" err="1">
                <a:solidFill>
                  <a:srgbClr val="DB6D32"/>
                </a:solidFill>
                <a:latin typeface="+mn-lt"/>
              </a:rPr>
              <a:t>cython.org</a:t>
            </a:r>
            <a:endParaRPr lang="en-GB" sz="1800" dirty="0">
              <a:solidFill>
                <a:srgbClr val="DB6D3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7470-965C-F54B-987E-3A98179F1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880" y="2049462"/>
            <a:ext cx="3552508" cy="3811588"/>
          </a:xfrm>
        </p:spPr>
        <p:txBody>
          <a:bodyPr/>
          <a:lstStyle/>
          <a:p>
            <a:r>
              <a:rPr lang="en-US" dirty="0"/>
              <a:t>Annotate Python code with type information</a:t>
            </a:r>
          </a:p>
          <a:p>
            <a:r>
              <a:rPr lang="en-US" dirty="0"/>
              <a:t>Code (at least partially) transformed to C</a:t>
            </a:r>
          </a:p>
          <a:p>
            <a:pPr lvl="1"/>
            <a:r>
              <a:rPr lang="en-US" dirty="0"/>
              <a:t>requires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setup.py</a:t>
            </a:r>
            <a:r>
              <a:rPr lang="en-US" dirty="0"/>
              <a:t> file</a:t>
            </a:r>
          </a:p>
          <a:p>
            <a:r>
              <a:rPr lang="en-US" dirty="0"/>
              <a:t>Shared library is build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4F51A-0C9E-6D4A-BBD6-126B59961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853364" cy="381158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/>
              <a:t>Cython</a:t>
            </a:r>
            <a:r>
              <a:rPr lang="en-US" dirty="0"/>
              <a:t> is an </a:t>
            </a:r>
            <a:r>
              <a:rPr lang="en-US" b="1" dirty="0" err="1"/>
              <a:t>optimising</a:t>
            </a:r>
            <a:r>
              <a:rPr lang="en-US" b="1" dirty="0"/>
              <a:t> static compiler</a:t>
            </a:r>
            <a:r>
              <a:rPr lang="en-US" dirty="0"/>
              <a:t> for Python</a:t>
            </a:r>
          </a:p>
          <a:p>
            <a:pPr fontAlgn="base"/>
            <a:r>
              <a:rPr lang="en-US" b="1" dirty="0" err="1"/>
              <a:t>Cython</a:t>
            </a:r>
            <a:r>
              <a:rPr lang="en-US" b="1" dirty="0"/>
              <a:t> gives you the combined power of Python and C to let you 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write Python code that calls back and </a:t>
            </a:r>
            <a:r>
              <a:rPr lang="en-US" dirty="0" err="1"/>
              <a:t>forht</a:t>
            </a:r>
            <a:r>
              <a:rPr lang="en-US" dirty="0"/>
              <a:t> from and to C or C++ code natively at any point.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easily tune readable Python code into plain C performance by adding static type declarations, also in Python syntax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use combined source code level debugging to find bugs in your Python, </a:t>
            </a:r>
            <a:r>
              <a:rPr lang="en-US" dirty="0" err="1"/>
              <a:t>Cython</a:t>
            </a:r>
            <a:r>
              <a:rPr lang="en-US" dirty="0"/>
              <a:t> and C code.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Interact efficiently with large data sets, e.g. using multi-dimensional NumPy arrays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quickly build your applications within the large, mature and widely used </a:t>
            </a:r>
            <a:r>
              <a:rPr lang="en-US" dirty="0" err="1"/>
              <a:t>Cpython</a:t>
            </a:r>
            <a:r>
              <a:rPr lang="en-US" dirty="0"/>
              <a:t> ecosystem.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integrate natively with existing code and data from legacy, low-level or high-performance libraries and applications.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62F60-B5B8-9745-B106-A5F779B7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2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164E-D737-E346-9911-13D5806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F3A5-FE0B-DC41-B6D0-D0E137E5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 once </a:t>
            </a:r>
            <a:r>
              <a:rPr lang="fr-FR" dirty="0" err="1"/>
              <a:t>wrote</a:t>
            </a:r>
            <a:r>
              <a:rPr lang="fr-FR" dirty="0"/>
              <a:t> a Python </a:t>
            </a:r>
            <a:r>
              <a:rPr lang="fr-FR" dirty="0" err="1"/>
              <a:t>method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Verlet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all </a:t>
            </a:r>
            <a:r>
              <a:rPr lang="fr-FR" dirty="0" err="1"/>
              <a:t>atoms</a:t>
            </a:r>
            <a:r>
              <a:rPr lang="fr-FR" dirty="0"/>
              <a:t> in a </a:t>
            </a:r>
            <a:r>
              <a:rPr lang="fr-FR" dirty="0" err="1"/>
              <a:t>Molecular</a:t>
            </a:r>
            <a:r>
              <a:rPr lang="fr-FR" dirty="0"/>
              <a:t> Dynamics application</a:t>
            </a:r>
          </a:p>
          <a:p>
            <a:r>
              <a:rPr lang="fr-FR" dirty="0"/>
              <a:t>I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slow, </a:t>
            </a:r>
            <a:r>
              <a:rPr lang="fr-FR" dirty="0" err="1"/>
              <a:t>annoyingly</a:t>
            </a:r>
            <a:r>
              <a:rPr lang="fr-FR" dirty="0"/>
              <a:t> slow</a:t>
            </a:r>
          </a:p>
          <a:p>
            <a:r>
              <a:rPr lang="fr-FR" dirty="0"/>
              <a:t>I </a:t>
            </a:r>
            <a:r>
              <a:rPr lang="fr-FR" dirty="0" err="1"/>
              <a:t>replaced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C++ version</a:t>
            </a:r>
          </a:p>
          <a:p>
            <a:r>
              <a:rPr lang="fr-FR" dirty="0"/>
              <a:t>It </a:t>
            </a:r>
            <a:r>
              <a:rPr lang="fr-FR" dirty="0" err="1"/>
              <a:t>was</a:t>
            </a:r>
            <a:r>
              <a:rPr lang="fr-FR" dirty="0"/>
              <a:t> 1200x </a:t>
            </a:r>
            <a:r>
              <a:rPr lang="fr-FR" dirty="0" err="1"/>
              <a:t>faster</a:t>
            </a:r>
            <a:r>
              <a:rPr lang="fr-FR" dirty="0"/>
              <a:t> (no typo!)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DA41C-4E2B-2845-B322-4B79FAB44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a HPC </a:t>
            </a:r>
            <a:r>
              <a:rPr lang="fr-FR" dirty="0" err="1"/>
              <a:t>context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0002A-ACDE-1D41-A655-9E0B6612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</a:t>
            </a:fld>
            <a:endParaRPr lang="en-US"/>
          </a:p>
        </p:txBody>
      </p:sp>
      <p:pic>
        <p:nvPicPr>
          <p:cNvPr id="7" name="What-is-it-good-for-absolutely-nothing.mp3">
            <a:hlinkClick r:id="" action="ppaction://media"/>
            <a:extLst>
              <a:ext uri="{FF2B5EF4-FFF2-40B4-BE49-F238E27FC236}">
                <a16:creationId xmlns:a16="http://schemas.microsoft.com/office/drawing/2014/main" id="{0B839976-E956-1344-AFD5-EC580053F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8093166" y="49034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timings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57400" y="1676400"/>
            <a:ext cx="5836854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[1]: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primes_vanilla as primes_p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[2]: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primes_cython. as primes_c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[3]: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primes_c.primes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(1000)</a:t>
            </a:r>
          </a:p>
          <a:p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 loops, best of 3: </a:t>
            </a:r>
            <a:r>
              <a:rPr lang="nl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4.89 ms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 loop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[4]: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primes_p.primes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(1000)</a:t>
            </a:r>
          </a:p>
          <a:p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loops, best of 3: </a:t>
            </a:r>
            <a:r>
              <a:rPr lang="nl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356 ms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 loop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82000" y="3200400"/>
            <a:ext cx="1938810" cy="1066800"/>
            <a:chOff x="6858000" y="3200400"/>
            <a:chExt cx="1938810" cy="1066800"/>
          </a:xfrm>
        </p:grpSpPr>
        <p:sp>
          <p:nvSpPr>
            <p:cNvPr id="5" name="Curved Left Arrow 4"/>
            <p:cNvSpPr/>
            <p:nvPr/>
          </p:nvSpPr>
          <p:spPr>
            <a:xfrm flipV="1">
              <a:off x="6858000" y="3200400"/>
              <a:ext cx="533400" cy="1066800"/>
            </a:xfrm>
            <a:prstGeom prst="curved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67600" y="3562290"/>
              <a:ext cx="1329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72 </a:t>
              </a:r>
              <a:r>
                <a:rPr lang="en-US" sz="2000" b="1" dirty="0">
                  <a:solidFill>
                    <a:srgbClr val="C00000"/>
                  </a:solidFill>
                  <a:sym typeface="Symbol"/>
                </a:rPr>
                <a:t></a:t>
              </a:r>
              <a:r>
                <a:rPr lang="en-US" sz="2000" b="1" dirty="0">
                  <a:solidFill>
                    <a:srgbClr val="C00000"/>
                  </a:solidFill>
                </a:rPr>
                <a:t> faster</a:t>
              </a:r>
              <a:endParaRPr lang="nl-BE" sz="20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05201" y="4800600"/>
            <a:ext cx="527420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Cython</a:t>
            </a:r>
            <a:r>
              <a:rPr lang="en-US" sz="2400" dirty="0"/>
              <a:t> implementation is much faster!</a:t>
            </a:r>
          </a:p>
          <a:p>
            <a:r>
              <a:rPr lang="en-US" sz="2400" dirty="0"/>
              <a:t>but…</a:t>
            </a:r>
            <a:br>
              <a:rPr lang="en-US" sz="2400" dirty="0"/>
            </a:br>
            <a:r>
              <a:rPr lang="en-US" sz="2400" dirty="0"/>
              <a:t>    how much work to get there?</a:t>
            </a:r>
            <a:br>
              <a:rPr lang="en-US" sz="2400" dirty="0"/>
            </a:br>
            <a:r>
              <a:rPr lang="en-US" sz="2400" dirty="0"/>
              <a:t>    how complicated is it?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5091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code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323137" y="1505712"/>
            <a:ext cx="3406702" cy="4401205"/>
            <a:chOff x="304800" y="1371600"/>
            <a:chExt cx="3406702" cy="4401205"/>
          </a:xfrm>
          <a:solidFill>
            <a:schemeClr val="bg1">
              <a:lumMod val="85000"/>
            </a:schemeClr>
          </a:solidFill>
        </p:grpSpPr>
        <p:sp>
          <p:nvSpPr>
            <p:cNvPr id="3" name="TextBox 2"/>
            <p:cNvSpPr txBox="1"/>
            <p:nvPr/>
          </p:nvSpPr>
          <p:spPr>
            <a:xfrm>
              <a:off x="304800" y="1371600"/>
              <a:ext cx="3406702" cy="44012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def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primes(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cdef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n, k, i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cdef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p[1000]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k &lt;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(i &lt; k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and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result.append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61122" y="5465027"/>
              <a:ext cx="11503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primes_c.pyx</a:t>
              </a:r>
              <a:endParaRPr lang="nl-BE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90990" y="1505712"/>
            <a:ext cx="3406702" cy="4401205"/>
            <a:chOff x="4951597" y="1371600"/>
            <a:chExt cx="3406702" cy="4401205"/>
          </a:xfrm>
          <a:solidFill>
            <a:schemeClr val="bg1">
              <a:lumMod val="8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4951597" y="1371600"/>
              <a:ext cx="3406702" cy="44012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array import array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def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primes(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array('i', [0]*1000)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k &lt;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(i &lt; k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and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result.append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7231" y="5465028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primes_p.py</a:t>
              </a:r>
              <a:endParaRPr lang="nl-B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06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example:</a:t>
            </a:r>
            <a:br>
              <a:rPr lang="en-US" dirty="0"/>
            </a:br>
            <a:r>
              <a:rPr lang="en-US" dirty="0"/>
              <a:t>setup.py, building &amp; using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62298" y="1676400"/>
            <a:ext cx="5863144" cy="1820174"/>
            <a:chOff x="304800" y="1371600"/>
            <a:chExt cx="5863144" cy="1820174"/>
          </a:xfrm>
          <a:solidFill>
            <a:schemeClr val="bg1">
              <a:lumMod val="85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04800" y="1371600"/>
              <a:ext cx="5863144" cy="181588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distutils.core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import setup</a:t>
              </a:r>
            </a:p>
            <a:p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Cython.Build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import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cythonize</a:t>
              </a:r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setup(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ext_modules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cythonize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('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primes_c.pyx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')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2912" y="2883997"/>
              <a:ext cx="8143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setup.py</a:t>
              </a:r>
              <a:endParaRPr lang="nl-BE" sz="14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62298" y="3861816"/>
            <a:ext cx="586250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python  setup.py  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build_ext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9600" y="3076784"/>
            <a:ext cx="2209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Fairly painless,</a:t>
            </a:r>
            <a:br>
              <a:rPr lang="en-US" sz="2400" dirty="0"/>
            </a:br>
            <a:r>
              <a:rPr lang="en-US" sz="2400" dirty="0"/>
              <a:t>don't forget to</a:t>
            </a:r>
            <a:br>
              <a:rPr lang="en-US" sz="2400" dirty="0"/>
            </a:br>
            <a:r>
              <a:rPr lang="en-US" sz="2400" dirty="0"/>
              <a:t>build though!</a:t>
            </a:r>
            <a:endParaRPr lang="nl-BE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057400" y="4626340"/>
            <a:ext cx="5868042" cy="1817132"/>
            <a:chOff x="304800" y="1371600"/>
            <a:chExt cx="5868042" cy="1817132"/>
          </a:xfrm>
          <a:solidFill>
            <a:schemeClr val="bg1">
              <a:lumMod val="85000"/>
            </a:schemeClr>
          </a:solidFill>
        </p:grpSpPr>
        <p:sp>
          <p:nvSpPr>
            <p:cNvPr id="10" name="TextBox 9"/>
            <p:cNvSpPr txBox="1"/>
            <p:nvPr/>
          </p:nvSpPr>
          <p:spPr>
            <a:xfrm>
              <a:off x="304800" y="1371600"/>
              <a:ext cx="5868042" cy="181588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/bin/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python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primes_c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import primes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sys</a:t>
              </a:r>
            </a:p>
            <a:p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results = primes(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sys.argv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[1]))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print(', '.join(map(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results)))</a:t>
              </a:r>
              <a:endParaRPr lang="nl-BE" sz="1600" dirty="0" err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65477" y="2880955"/>
              <a:ext cx="90672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primes.py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5856" y="4572000"/>
            <a:ext cx="3781240" cy="646331"/>
            <a:chOff x="3724655" y="2743200"/>
            <a:chExt cx="3781240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5238928" y="2743200"/>
              <a:ext cx="226696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Import like any</a:t>
              </a:r>
              <a:br>
                <a:rPr lang="nl-BE" dirty="0"/>
              </a:br>
              <a:r>
                <a:rPr lang="nl-BE" dirty="0" err="1"/>
                <a:t>other</a:t>
              </a:r>
              <a:r>
                <a:rPr lang="nl-BE" dirty="0"/>
                <a:t> Python module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cxnSpLocks/>
              <a:stCxn id="13" idx="1"/>
            </p:cNvCxnSpPr>
            <p:nvPr/>
          </p:nvCxnSpPr>
          <p:spPr>
            <a:xfrm flipH="1">
              <a:off x="3724655" y="3066366"/>
              <a:ext cx="1514273" cy="323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35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7E95-AAFA-AA49-B57F-731F64E2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Numba</a:t>
            </a:r>
            <a:r>
              <a:rPr lang="en-GB" sz="3600" dirty="0"/>
              <a:t> vs </a:t>
            </a:r>
            <a:r>
              <a:rPr lang="en-GB" sz="3600" dirty="0" err="1"/>
              <a:t>Cython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62E8-728B-2E4C-9690-95D5ADB2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see </a:t>
            </a:r>
          </a:p>
          <a:p>
            <a:pPr lvl="1"/>
            <a:r>
              <a:rPr lang="en-GB" dirty="0">
                <a:hlinkClick r:id="rId2"/>
              </a:rPr>
              <a:t>http://jakevdp.github.io/blog/2012/08/24/numba-vs-cython/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3"/>
              </a:rPr>
              <a:t>https://jakevdp.github.io/blog/2013/06/15/numba-vs-cython-take-2/</a:t>
            </a:r>
            <a:r>
              <a:rPr lang="en-GB" dirty="0"/>
              <a:t> </a:t>
            </a:r>
          </a:p>
          <a:p>
            <a:r>
              <a:rPr lang="en-GB" dirty="0" err="1"/>
              <a:t>Numba</a:t>
            </a:r>
            <a:r>
              <a:rPr lang="en-GB" dirty="0"/>
              <a:t> takes the lead in performance and is easier to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5B4D1-FFE0-8D4E-AAE2-CE160611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071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EA86-2195-D143-8C3C-92A055209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1496860"/>
          </a:xfrm>
        </p:spPr>
        <p:txBody>
          <a:bodyPr>
            <a:normAutofit/>
          </a:bodyPr>
          <a:lstStyle/>
          <a:p>
            <a:r>
              <a:rPr lang="en-GB" dirty="0"/>
              <a:t>Fourth option</a:t>
            </a:r>
            <a:br>
              <a:rPr lang="en-GB" dirty="0"/>
            </a:br>
            <a:r>
              <a:rPr lang="en-GB" sz="2800" dirty="0"/>
              <a:t>Build your own Python modules from Fortran/C/C++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4590B-EB5D-4D4F-A7EA-C9585FD6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49462"/>
            <a:ext cx="6172200" cy="381158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 low-level language like Fortran/C/C++ allows maximal code optimization.</a:t>
            </a:r>
          </a:p>
          <a:p>
            <a:pPr marL="0" indent="0">
              <a:buNone/>
            </a:pPr>
            <a:r>
              <a:rPr lang="en-GB" dirty="0"/>
              <a:t>The language in which the shared library was written is in principle immaterial.</a:t>
            </a:r>
          </a:p>
          <a:p>
            <a:pPr marL="0" indent="0">
              <a:buNone/>
            </a:pPr>
            <a:r>
              <a:rPr lang="en-GB" dirty="0"/>
              <a:t>There are, however, practical differences.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588B1-6F2F-684B-A612-AC3BC746A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Python was designed to be extended by modules developed in Fortran/C/C++</a:t>
            </a:r>
          </a:p>
          <a:p>
            <a:r>
              <a:rPr lang="en-GB" dirty="0"/>
              <a:t>In principle a Python module is nothing but a shared library </a:t>
            </a:r>
            <a:br>
              <a:rPr lang="en-GB" dirty="0"/>
            </a:br>
            <a:r>
              <a:rPr lang="en-GB" dirty="0">
                <a:solidFill>
                  <a:srgbClr val="929292"/>
                </a:solidFill>
              </a:rPr>
              <a:t>(it can also be an ordinary Python source file)</a:t>
            </a:r>
          </a:p>
          <a:p>
            <a:r>
              <a:rPr lang="en-GB" dirty="0"/>
              <a:t>several tools are available to build shared libraries that can be used as Python modules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7AC7C-2E84-444F-8618-37B9A0AE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5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99745"/>
            <a:ext cx="6172200" cy="526327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C++ is inefficient</a:t>
            </a:r>
          </a:p>
          <a:p>
            <a:pPr lvl="1"/>
            <a:r>
              <a:rPr lang="en-US" sz="1900" dirty="0"/>
              <a:t>Modern compilers good enough to generate efficient code </a:t>
            </a:r>
          </a:p>
          <a:p>
            <a:pPr lvl="1"/>
            <a:r>
              <a:rPr lang="en-US" sz="1900" dirty="0"/>
              <a:t>After all your are using the same hardware</a:t>
            </a:r>
          </a:p>
          <a:p>
            <a:r>
              <a:rPr lang="en-US" sz="2200" dirty="0"/>
              <a:t>Fortran is efficient</a:t>
            </a:r>
          </a:p>
          <a:p>
            <a:pPr lvl="1"/>
            <a:r>
              <a:rPr lang="en-US" sz="1900" dirty="0"/>
              <a:t>Also </a:t>
            </a:r>
            <a:r>
              <a:rPr lang="en-US" sz="1900" dirty="0" err="1"/>
              <a:t>fortran</a:t>
            </a:r>
            <a:r>
              <a:rPr lang="en-US" sz="1900" dirty="0"/>
              <a:t> has constructs that sometimes come in handy, but can kill performance</a:t>
            </a:r>
          </a:p>
          <a:p>
            <a:r>
              <a:rPr lang="en-US" sz="2200" dirty="0"/>
              <a:t>But C++ has quite a bit more features which can kill performance than Fortran. </a:t>
            </a:r>
          </a:p>
          <a:p>
            <a:pPr lvl="1"/>
            <a:r>
              <a:rPr lang="en-US" sz="1900" dirty="0"/>
              <a:t>Because C++ is a general purpose language and Fortran is meant for scientific computing</a:t>
            </a:r>
          </a:p>
          <a:p>
            <a:r>
              <a:rPr lang="en-US" sz="2200" dirty="0"/>
              <a:t>Hence writing performant C++ is harder.</a:t>
            </a:r>
          </a:p>
          <a:p>
            <a:r>
              <a:rPr lang="en-US" sz="2200" dirty="0"/>
              <a:t>Yet these features can be extremely useful if you use them wisely</a:t>
            </a:r>
          </a:p>
          <a:p>
            <a:pPr lvl="1"/>
            <a:r>
              <a:rPr lang="en-US" sz="1900" dirty="0"/>
              <a:t>Less critical for high level code features which carry out a lot of computation</a:t>
            </a:r>
          </a:p>
          <a:p>
            <a:pPr lvl="1"/>
            <a:r>
              <a:rPr lang="en-US" sz="1900" dirty="0"/>
              <a:t>For computational kernels where performance is an issue you generally need to stay close to the C subset and far away from the C++ features such as classes, inheritance, virtual functions, etc. (templates are an exception)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35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8141221" y="777908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725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#1</a:t>
            </a: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3B3F066B-180F-A24B-8299-C0B546E6EBB3}"/>
              </a:ext>
            </a:extLst>
          </p:cNvPr>
          <p:cNvSpPr/>
          <p:nvPr/>
        </p:nvSpPr>
        <p:spPr bwMode="auto">
          <a:xfrm>
            <a:off x="8141221" y="1819656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725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#2</a:t>
            </a:r>
          </a:p>
        </p:txBody>
      </p:sp>
    </p:spTree>
    <p:extLst>
      <p:ext uri="{BB962C8B-B14F-4D97-AF65-F5344CB8AC3E}">
        <p14:creationId xmlns:p14="http://schemas.microsoft.com/office/powerpoint/2010/main" val="30416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77864"/>
            <a:ext cx="6172200" cy="3970750"/>
          </a:xfrm>
        </p:spPr>
        <p:txBody>
          <a:bodyPr>
            <a:normAutofit/>
          </a:bodyPr>
          <a:lstStyle/>
          <a:p>
            <a:r>
              <a:rPr lang="en-US" sz="2000" dirty="0"/>
              <a:t>I’ll use C++ because I know it better</a:t>
            </a:r>
          </a:p>
          <a:p>
            <a:pPr lvl="1"/>
            <a:r>
              <a:rPr lang="en-US" sz="1800" dirty="0"/>
              <a:t>Unless you have read and understood all the C++ books by Scott Meyers, Herb Sutter, Andrei </a:t>
            </a:r>
            <a:r>
              <a:rPr lang="en-US" sz="1800" dirty="0" err="1"/>
              <a:t>Alexandrescu</a:t>
            </a:r>
            <a:r>
              <a:rPr lang="en-US" sz="1800" dirty="0"/>
              <a:t>, Nicolai </a:t>
            </a:r>
            <a:r>
              <a:rPr lang="en-US" sz="1800" dirty="0" err="1"/>
              <a:t>Josuttis</a:t>
            </a:r>
            <a:endParaRPr lang="en-US" sz="1800" dirty="0"/>
          </a:p>
          <a:p>
            <a:pPr lvl="1"/>
            <a:r>
              <a:rPr lang="en-US" sz="1800" dirty="0"/>
              <a:t>In which case you probably also understand which C++ features can kill performance and when they should be used to your advantage</a:t>
            </a:r>
          </a:p>
          <a:p>
            <a:pPr lvl="1"/>
            <a:r>
              <a:rPr lang="en-US" sz="1800" dirty="0"/>
              <a:t>For number-crunching I find myself advancing faster using Fortran than using C++ (which I do know better!)</a:t>
            </a:r>
          </a:p>
          <a:p>
            <a:pPr lvl="2"/>
            <a:r>
              <a:rPr lang="en-US" sz="1400" dirty="0"/>
              <a:t>The only exception is when there is a need for special data structures which are not readily available in Fortran (Containers in C++ STL)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CF5A1C33-475D-474A-A037-DDAF3DC7AF09}" type="slidenum">
              <a:rPr lang="en-US" smtClean="0"/>
              <a:t>36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9594242" y="1205630"/>
            <a:ext cx="1080000" cy="460248"/>
          </a:xfrm>
          <a:prstGeom prst="accentBorderCallout1">
            <a:avLst>
              <a:gd name="adj1" fmla="val 76793"/>
              <a:gd name="adj2" fmla="val -9722"/>
              <a:gd name="adj3" fmla="val 79981"/>
              <a:gd name="adj4" fmla="val -18778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#3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9065F-D362-4D47-A608-DB5CD646FBDE}"/>
              </a:ext>
            </a:extLst>
          </p:cNvPr>
          <p:cNvGrpSpPr/>
          <p:nvPr/>
        </p:nvGrpSpPr>
        <p:grpSpPr>
          <a:xfrm>
            <a:off x="408761" y="4949233"/>
            <a:ext cx="11374478" cy="1082050"/>
            <a:chOff x="431434" y="4067837"/>
            <a:chExt cx="11374478" cy="10820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909F53-8571-C648-A82C-8DE27F3E8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434" y="4069887"/>
              <a:ext cx="1080000" cy="10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95570B-7E1B-584B-BA1D-6A6CF6035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8674" y="4069887"/>
              <a:ext cx="1080000" cy="108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1FBC86-AF31-6C4B-827C-A50E4A42A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9778" y="4069887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F2A9DF-7B00-0E49-82A6-20072BC7B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6466" y="4067837"/>
              <a:ext cx="1080000" cy="108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F97D55-193B-3A49-AF24-224C40B8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0882" y="4069887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387A63-C270-5F45-B3DE-8BDDC9D6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0330" y="4069887"/>
              <a:ext cx="1080000" cy="108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432DD8-EEEE-2C44-A09A-CC6370A60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7570" y="4067837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C567742-4BD7-FF4E-BE1E-790DBA4A7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25912" y="4067837"/>
              <a:ext cx="1080000" cy="108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6E316F-2EAE-D341-B4F2-B71BB07A1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9226" y="4069887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407C0B-B4CC-1D4B-96D5-F86F7BE2E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08122" y="4069887"/>
              <a:ext cx="1080000" cy="108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B38DC7E-669C-5F4E-8263-A4E7EF635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67018" y="4069887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7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77864"/>
            <a:ext cx="6172200" cy="520581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I’ll use C++ because it is better documented </a:t>
            </a:r>
          </a:p>
          <a:p>
            <a:pPr lvl="1"/>
            <a:r>
              <a:rPr lang="en-US" sz="1800" dirty="0"/>
              <a:t>There aren’t many books on Fortran like the above ones on C++ </a:t>
            </a:r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r>
              <a:rPr lang="en-US" dirty="0"/>
              <a:t>very good material provided by </a:t>
            </a:r>
            <a:r>
              <a:rPr lang="en-US" dirty="0" err="1"/>
              <a:t>Rheinold</a:t>
            </a:r>
            <a:r>
              <a:rPr lang="en-US" dirty="0"/>
              <a:t> Bader</a:t>
            </a:r>
            <a:br>
              <a:rPr lang="en-US" dirty="0"/>
            </a:br>
            <a:r>
              <a:rPr lang="en-US" dirty="0">
                <a:hlinkClick r:id="rId2"/>
              </a:rPr>
              <a:t>https://doku.lrz.de/display/PUBLIC/Materials+-+Programming+with+Fortran?preview=/25559045/25559048/Fortran_3days.pdf</a:t>
            </a:r>
            <a:r>
              <a:rPr lang="en-US" dirty="0"/>
              <a:t> </a:t>
            </a:r>
            <a:endParaRPr lang="en-US" sz="1800" dirty="0"/>
          </a:p>
          <a:p>
            <a:pPr lvl="1"/>
            <a:r>
              <a:rPr lang="en-US" sz="1800" dirty="0"/>
              <a:t>There is no website of the same quality as </a:t>
            </a:r>
            <a:r>
              <a:rPr lang="en-US" sz="1800" dirty="0" err="1">
                <a:solidFill>
                  <a:srgbClr val="DB6D32"/>
                </a:solidFill>
              </a:rPr>
              <a:t>cplusplus.com</a:t>
            </a:r>
            <a:r>
              <a:rPr lang="en-US" sz="1800" dirty="0"/>
              <a:t> or </a:t>
            </a:r>
            <a:r>
              <a:rPr lang="en-US" sz="1800" dirty="0" err="1">
                <a:solidFill>
                  <a:srgbClr val="DB6D32"/>
                </a:solidFill>
              </a:rPr>
              <a:t>cppreference.com</a:t>
            </a:r>
            <a:r>
              <a:rPr lang="en-US" sz="1800" dirty="0"/>
              <a:t> for Fortran (</a:t>
            </a:r>
            <a:r>
              <a:rPr lang="en-US" sz="1800" dirty="0" err="1"/>
              <a:t>imho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But still it is much harder to learn and to learn to use efficiently than Fortran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Not a valid argument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CF5A1C33-475D-474A-A037-DDAF3DC7AF09}" type="slidenum">
              <a:rPr lang="en-US" smtClean="0"/>
              <a:t>37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10471061" y="1268260"/>
            <a:ext cx="1366033" cy="460248"/>
          </a:xfrm>
          <a:prstGeom prst="accentBorderCallout1">
            <a:avLst>
              <a:gd name="adj1" fmla="val 76793"/>
              <a:gd name="adj2" fmla="val -9722"/>
              <a:gd name="adj3" fmla="val 79981"/>
              <a:gd name="adj4" fmla="val -9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Not a lie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5AF229-553E-294D-80FF-12D504635F99}"/>
              </a:ext>
            </a:extLst>
          </p:cNvPr>
          <p:cNvGrpSpPr>
            <a:grpSpLocks noChangeAspect="1"/>
          </p:cNvGrpSpPr>
          <p:nvPr/>
        </p:nvGrpSpPr>
        <p:grpSpPr>
          <a:xfrm>
            <a:off x="5975108" y="2201879"/>
            <a:ext cx="4588359" cy="1624603"/>
            <a:chOff x="1030371" y="4056610"/>
            <a:chExt cx="7117225" cy="25200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0D62EA-4D53-9D49-9BFA-80C903D5D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5917" y="4056610"/>
              <a:ext cx="1673801" cy="252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6B45674-971F-CA4E-93C0-78F63B622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5912" y="4056610"/>
              <a:ext cx="1681684" cy="252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B608D7-355D-4440-B737-41DDC3A1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371" y="4056610"/>
              <a:ext cx="1782685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8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5123145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#1 : Fortran</a:t>
            </a:r>
          </a:p>
          <a:p>
            <a:pPr lvl="1"/>
            <a:r>
              <a:rPr lang="en-US" sz="1800" dirty="0"/>
              <a:t>f2py (= Fortran to Python) converts your F90 subprograms effortlessly into a Python module</a:t>
            </a:r>
          </a:p>
          <a:p>
            <a:pPr lvl="1"/>
            <a:r>
              <a:rPr lang="en-US" dirty="0"/>
              <a:t>f2py is part of NumPy and very well integrated with it</a:t>
            </a:r>
            <a:endParaRPr lang="en-US" sz="1800" dirty="0"/>
          </a:p>
          <a:p>
            <a:pPr lvl="1"/>
            <a:r>
              <a:rPr lang="en-US" sz="1800" dirty="0"/>
              <a:t>You can pass NumPy arrays directly to and from your F90 subprograms without copying!</a:t>
            </a:r>
          </a:p>
          <a:p>
            <a:pPr lvl="2"/>
            <a:r>
              <a:rPr lang="en-US" sz="1400" dirty="0"/>
              <a:t>That means you do memory management in Python – where it is easy (it is more cumbersome in Fortran)) – and computation in Fortran – where it is efficient.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This is by far the easiest option</a:t>
            </a:r>
          </a:p>
          <a:p>
            <a:pPr marL="457200" lvl="1" indent="0">
              <a:buNone/>
            </a:pP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38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23520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58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77E1-0157-394C-AC7D-967683BF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f2py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9A62C-F66A-6A4E-AF95-1A528900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! file my_sq.f90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function </a:t>
            </a:r>
            <a:r>
              <a:rPr lang="en-GB" sz="1800" b="1" dirty="0" err="1">
                <a:latin typeface="Courier" pitchFamily="2" charset="0"/>
              </a:rPr>
              <a:t>my_sq</a:t>
            </a:r>
            <a:r>
              <a:rPr lang="en-GB" sz="1800" b="1" dirty="0">
                <a:latin typeface="Courier" pitchFamily="2" charset="0"/>
              </a:rPr>
              <a:t>(x)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implicit none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! declare return value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real*8 :: </a:t>
            </a:r>
            <a:r>
              <a:rPr lang="en-GB" sz="1800" b="1" dirty="0" err="1">
                <a:latin typeface="Courier" pitchFamily="2" charset="0"/>
              </a:rPr>
              <a:t>my_sq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! declare dummy arguments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real*8 :: x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! function body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</a:t>
            </a:r>
            <a:r>
              <a:rPr lang="en-GB" sz="1800" b="1" dirty="0" err="1">
                <a:latin typeface="Courier" pitchFamily="2" charset="0"/>
              </a:rPr>
              <a:t>my_sq</a:t>
            </a:r>
            <a:r>
              <a:rPr lang="en-GB" sz="1800" b="1" dirty="0">
                <a:latin typeface="Courier" pitchFamily="2" charset="0"/>
              </a:rPr>
              <a:t> = x*x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end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3577-4313-0640-905A-05E8F1BB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39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E26A3F-D8D5-D84C-BF7E-6EBD78679FFA}"/>
              </a:ext>
            </a:extLst>
          </p:cNvPr>
          <p:cNvSpPr txBox="1">
            <a:spLocks/>
          </p:cNvSpPr>
          <p:nvPr/>
        </p:nvSpPr>
        <p:spPr>
          <a:xfrm>
            <a:off x="4992688" y="2057400"/>
            <a:ext cx="6653212" cy="3811588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f2py –c my_sq.f90 –m </a:t>
            </a:r>
            <a:r>
              <a:rPr lang="en-GB" sz="1800" b="1" dirty="0">
                <a:solidFill>
                  <a:srgbClr val="C00000"/>
                </a:solidFill>
                <a:latin typeface="Courier" pitchFamily="2" charset="0"/>
              </a:rPr>
              <a:t>my_f90_tools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... much output ...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 ls *.so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my_f90_tools</a:t>
            </a:r>
            <a:r>
              <a:rPr lang="en-US" sz="1800" b="1" dirty="0">
                <a:latin typeface="Courier" pitchFamily="2" charset="0"/>
              </a:rPr>
              <a:t>.cpython-37m-darwin.so*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Python 3.7.0 (default, Jun 28 2018, 07:39:16)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[Clang 4.0.1 (tags/RELEASE_401/final)] :: Anaconda, Inc. on Darwin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from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my_f90_tools </a:t>
            </a:r>
            <a:r>
              <a:rPr lang="en-GB" sz="1800" b="1" dirty="0">
                <a:latin typeface="Courier" pitchFamily="2" charset="0"/>
              </a:rPr>
              <a:t>import </a:t>
            </a:r>
            <a:r>
              <a:rPr lang="en-GB" sz="1800" b="1" dirty="0" err="1">
                <a:latin typeface="Courier" pitchFamily="2" charset="0"/>
              </a:rPr>
              <a:t>my_sq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print(</a:t>
            </a:r>
            <a:r>
              <a:rPr lang="en-US" sz="1800" b="1" dirty="0" err="1">
                <a:latin typeface="Courier" pitchFamily="2" charset="0"/>
              </a:rPr>
              <a:t>my_sq</a:t>
            </a:r>
            <a:r>
              <a:rPr lang="en-US" sz="1800" b="1" dirty="0">
                <a:latin typeface="Courier" pitchFamily="2" charset="0"/>
              </a:rPr>
              <a:t>(10))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100.0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  <a:endParaRPr lang="en-GB" sz="1800" b="1" dirty="0">
              <a:latin typeface="Courier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C50E0E-E7AD-B441-B976-DAE51E36E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688" y="457199"/>
            <a:ext cx="6742112" cy="3912819"/>
          </a:xfrm>
          <a:solidFill>
            <a:schemeClr val="bg1"/>
          </a:solidFill>
        </p:spPr>
        <p:txBody>
          <a:bodyPr/>
          <a:lstStyle/>
          <a:p>
            <a:r>
              <a:rPr lang="en-GB" dirty="0"/>
              <a:t>there is a surprise here…</a:t>
            </a:r>
          </a:p>
          <a:p>
            <a:pPr lvl="1"/>
            <a:r>
              <a:rPr lang="en-GB" dirty="0"/>
              <a:t>we squared an </a:t>
            </a:r>
            <a:r>
              <a:rPr lang="en-GB" dirty="0">
                <a:latin typeface="Courier" pitchFamily="2" charset="0"/>
              </a:rPr>
              <a:t>integer</a:t>
            </a:r>
            <a:r>
              <a:rPr lang="en-GB" dirty="0"/>
              <a:t> (10) and got back a </a:t>
            </a:r>
            <a:r>
              <a:rPr lang="en-GB" dirty="0">
                <a:latin typeface="Courier" pitchFamily="2" charset="0"/>
              </a:rPr>
              <a:t>float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(100.0).</a:t>
            </a:r>
          </a:p>
          <a:p>
            <a:pPr lvl="1"/>
            <a:r>
              <a:rPr lang="en-GB" dirty="0"/>
              <a:t>the Fortran function </a:t>
            </a:r>
            <a:r>
              <a:rPr lang="en-GB" dirty="0" err="1"/>
              <a:t>my_sq</a:t>
            </a:r>
            <a:r>
              <a:rPr lang="en-GB" dirty="0"/>
              <a:t> expects a double precision number and returns a double precision number</a:t>
            </a:r>
          </a:p>
          <a:p>
            <a:pPr lvl="1"/>
            <a:r>
              <a:rPr lang="en-GB" dirty="0"/>
              <a:t>the Python wrapper of the Fortran function </a:t>
            </a:r>
            <a:r>
              <a:rPr lang="en-GB" dirty="0" err="1"/>
              <a:t>my_sq</a:t>
            </a:r>
            <a:r>
              <a:rPr lang="en-GB" dirty="0"/>
              <a:t> automatically converts the argument (if </a:t>
            </a:r>
          </a:p>
          <a:p>
            <a:pPr lvl="1"/>
            <a:r>
              <a:rPr lang="en-GB" dirty="0"/>
              <a:t>This involves a copy operation and a conversion operation and may be costly, especially in the case of array arguments.</a:t>
            </a:r>
          </a:p>
          <a:p>
            <a:pPr lvl="1"/>
            <a:r>
              <a:rPr lang="en-US" dirty="0"/>
              <a:t>add “-DF2PY_REPORT_ON_ARRAY_COPY=1” to the f2py command to receive warnings when passing arguments involves copying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DD1EB5-4A75-C542-823A-60177C2EA01D}"/>
              </a:ext>
            </a:extLst>
          </p:cNvPr>
          <p:cNvSpPr txBox="1">
            <a:spLocks/>
          </p:cNvSpPr>
          <p:nvPr/>
        </p:nvSpPr>
        <p:spPr>
          <a:xfrm>
            <a:off x="4992688" y="4370017"/>
            <a:ext cx="6742112" cy="16002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Note that the return value of a function is always copied</a:t>
            </a:r>
          </a:p>
          <a:p>
            <a:r>
              <a:rPr lang="en-GB" b="1" dirty="0">
                <a:solidFill>
                  <a:srgbClr val="C00000"/>
                </a:solidFill>
              </a:rPr>
              <a:t>So, NEVER return arrays from functions</a:t>
            </a:r>
          </a:p>
          <a:p>
            <a:r>
              <a:rPr lang="en-GB" dirty="0"/>
              <a:t>How do we have to return arrays then?</a:t>
            </a:r>
          </a:p>
          <a:p>
            <a:pPr lvl="1"/>
            <a:r>
              <a:rPr lang="en-GB" dirty="0"/>
              <a:t>use dummy arguments for modifying existing NumPy arrays</a:t>
            </a:r>
          </a:p>
        </p:txBody>
      </p:sp>
    </p:spTree>
    <p:extLst>
      <p:ext uri="{BB962C8B-B14F-4D97-AF65-F5344CB8AC3E}">
        <p14:creationId xmlns:p14="http://schemas.microsoft.com/office/powerpoint/2010/main" val="314210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629401" cy="414020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high-level general-purpose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standard library </a:t>
            </a:r>
            <a:r>
              <a:rPr lang="en-US" sz="2400" dirty="0">
                <a:hlinkClick r:id="rId3"/>
              </a:rPr>
              <a:t>The Python Standard Library</a:t>
            </a:r>
            <a:r>
              <a:rPr lang="en-US" sz="24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wide variety of third-party extensions  </a:t>
            </a:r>
            <a:r>
              <a:rPr lang="en-US" sz="2400" dirty="0">
                <a:hlinkClick r:id="rId4"/>
              </a:rPr>
              <a:t>the Python Package Index</a:t>
            </a:r>
            <a:r>
              <a:rPr lang="en-US" sz="2400" dirty="0"/>
              <a:t> (</a:t>
            </a:r>
            <a:r>
              <a:rPr lang="en-US" sz="2400" dirty="0" err="1"/>
              <a:t>PyPI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Many packages with HPC in mind, built on top of HPC libraries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Functionality of standard library and extension packages is exposed easily as</a:t>
            </a:r>
          </a:p>
          <a:p>
            <a:r>
              <a:rPr lang="en-US" sz="2400" dirty="0"/>
              <a:t> 	</a:t>
            </a:r>
            <a:r>
              <a:rPr lang="en-US" sz="2400" dirty="0">
                <a:latin typeface="Courier" pitchFamily="2" charset="0"/>
              </a:rPr>
              <a:t>import </a:t>
            </a:r>
            <a:r>
              <a:rPr lang="en-US" sz="2400" i="1" dirty="0" err="1">
                <a:latin typeface="Courier" pitchFamily="2" charset="0"/>
              </a:rPr>
              <a:t>module_name</a:t>
            </a:r>
            <a:endParaRPr lang="en-US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installing packages is easy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	</a:t>
            </a:r>
            <a:r>
              <a:rPr lang="en-US" sz="2400" dirty="0">
                <a:latin typeface="Courier" pitchFamily="2" charset="0"/>
              </a:rPr>
              <a:t>pip install </a:t>
            </a:r>
            <a:r>
              <a:rPr lang="en-US" sz="2400" dirty="0" err="1">
                <a:latin typeface="Courier" pitchFamily="2" charset="0"/>
              </a:rPr>
              <a:t>numpy</a:t>
            </a:r>
            <a:endParaRPr lang="en-US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quality Python distributions (Intel, Anaconda), Windows/Linux/MACOS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source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well documented,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community, used in most scientific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BCB03-7148-BC47-9764-A640AF7892F1}"/>
              </a:ext>
            </a:extLst>
          </p:cNvPr>
          <p:cNvSpPr/>
          <p:nvPr/>
        </p:nvSpPr>
        <p:spPr>
          <a:xfrm>
            <a:off x="5263107" y="1542044"/>
            <a:ext cx="6396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rgbClr val="DB6D32"/>
                </a:solidFill>
              </a:rPr>
              <a:t>https://</a:t>
            </a:r>
            <a:r>
              <a:rPr lang="fr-FR" sz="1400" dirty="0" err="1">
                <a:solidFill>
                  <a:srgbClr val="DB6D32"/>
                </a:solidFill>
              </a:rPr>
              <a:t>docs.python.org</a:t>
            </a:r>
            <a:r>
              <a:rPr lang="fr-FR" sz="1400" dirty="0">
                <a:solidFill>
                  <a:srgbClr val="DB6D32"/>
                </a:solidFill>
              </a:rPr>
              <a:t>/3/</a:t>
            </a:r>
            <a:r>
              <a:rPr lang="fr-FR" sz="1400" dirty="0" err="1">
                <a:solidFill>
                  <a:srgbClr val="DB6D32"/>
                </a:solidFill>
              </a:rPr>
              <a:t>faq</a:t>
            </a:r>
            <a:r>
              <a:rPr lang="fr-FR" sz="1400" dirty="0">
                <a:solidFill>
                  <a:srgbClr val="DB6D32"/>
                </a:solidFill>
              </a:rPr>
              <a:t>/</a:t>
            </a:r>
            <a:r>
              <a:rPr lang="fr-FR" sz="1400" dirty="0" err="1">
                <a:solidFill>
                  <a:srgbClr val="DB6D32"/>
                </a:solidFill>
              </a:rPr>
              <a:t>general.html#what-is-python-good-for</a:t>
            </a:r>
            <a:endParaRPr lang="fr-FR" sz="1400" dirty="0">
              <a:solidFill>
                <a:srgbClr val="DB6D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77E1-0157-394C-AC7D-967683BF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f2py surprise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9A62C-F66A-6A4E-AF95-1A528900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488" y="2057401"/>
            <a:ext cx="5507362" cy="2425700"/>
          </a:xfrm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! file my_sum.f90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GB" sz="1800" b="1" dirty="0">
                <a:latin typeface="Courier" pitchFamily="2" charset="0"/>
              </a:rPr>
              <a:t>  </a:t>
            </a:r>
            <a:r>
              <a:rPr lang="en-US" sz="1800" b="1" dirty="0">
                <a:latin typeface="Courier" pitchFamily="2" charset="0"/>
                <a:cs typeface="Menlo Regular"/>
              </a:rPr>
              <a:t>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r>
              <a:rPr lang="en-US" sz="1800" b="1" dirty="0">
                <a:latin typeface="Courier" pitchFamily="2" charset="0"/>
                <a:cs typeface="Menlo Regular"/>
              </a:rPr>
              <a:t>(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the_sum,a</a:t>
            </a:r>
            <a:r>
              <a:rPr lang="en-US" sz="1800" b="1" dirty="0">
                <a:latin typeface="Courier" pitchFamily="2" charset="0"/>
                <a:cs typeface="Menlo Regular"/>
              </a:rPr>
              <a:t>)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intent(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cs typeface="Menlo Regular"/>
              </a:rPr>
              <a:t>out</a:t>
            </a:r>
            <a:r>
              <a:rPr lang="en-US" sz="1800" b="1" dirty="0">
                <a:latin typeface="Courier" pitchFamily="2" charset="0"/>
                <a:cs typeface="Menlo Regular"/>
              </a:rPr>
              <a:t>) ::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endParaRPr lang="en-US" sz="1800" b="1" dirty="0">
              <a:latin typeface="Courier" pitchFamily="2" charset="0"/>
              <a:cs typeface="Menlo Regular"/>
            </a:endParaRP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dimension(:), intent(in) :: a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...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r>
              <a:rPr lang="en-US" sz="1800" b="1" dirty="0">
                <a:latin typeface="Courier" pitchFamily="2" charset="0"/>
                <a:cs typeface="Menlo Regular"/>
              </a:rPr>
              <a:t> = ...	!compute result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end 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endParaRPr lang="en-US" sz="1800" b="1" dirty="0">
              <a:latin typeface="Courier" pitchFamily="2" charset="0"/>
              <a:cs typeface="Menlo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3577-4313-0640-905A-05E8F1BB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40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E26A3F-D8D5-D84C-BF7E-6EBD78679FFA}"/>
              </a:ext>
            </a:extLst>
          </p:cNvPr>
          <p:cNvSpPr txBox="1">
            <a:spLocks/>
          </p:cNvSpPr>
          <p:nvPr/>
        </p:nvSpPr>
        <p:spPr>
          <a:xfrm>
            <a:off x="6347150" y="2057401"/>
            <a:ext cx="5456562" cy="332739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... 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from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my_f90_tools </a:t>
            </a:r>
            <a:r>
              <a:rPr lang="en-GB" sz="1800" b="1" dirty="0">
                <a:latin typeface="Courier" pitchFamily="2" charset="0"/>
              </a:rPr>
              <a:t>import </a:t>
            </a:r>
            <a:r>
              <a:rPr lang="en-GB" sz="1800" b="1" dirty="0" err="1">
                <a:latin typeface="Courier" pitchFamily="2" charset="0"/>
              </a:rPr>
              <a:t>my_sum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>
                <a:latin typeface="Courier" pitchFamily="2" charset="0"/>
                <a:cs typeface="Menlo Regular"/>
              </a:rPr>
              <a:t>import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numpy</a:t>
            </a:r>
            <a:r>
              <a:rPr lang="en-US" sz="1800" b="1" dirty="0">
                <a:latin typeface="Courier" pitchFamily="2" charset="0"/>
                <a:cs typeface="Menlo Regular"/>
              </a:rPr>
              <a:t> as np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a =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np.array</a:t>
            </a:r>
            <a:r>
              <a:rPr lang="en-US" sz="1800" b="1" dirty="0">
                <a:latin typeface="Courier" pitchFamily="2" charset="0"/>
                <a:cs typeface="Menlo Regular"/>
              </a:rPr>
              <a:t>([1,2,3])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</a:t>
            </a:r>
            <a:r>
              <a:rPr lang="en-US" sz="1800" b="1" dirty="0" err="1">
                <a:latin typeface="Courier" pitchFamily="2" charset="0"/>
                <a:cs typeface="Menlo Regular"/>
              </a:rPr>
              <a:t>sum_a</a:t>
            </a:r>
            <a:r>
              <a:rPr lang="en-US" sz="1800" b="1" dirty="0">
                <a:latin typeface="Courier" pitchFamily="2" charset="0"/>
                <a:cs typeface="Menlo Regular"/>
              </a:rPr>
              <a:t> = 0.0</a:t>
            </a:r>
            <a:endParaRPr lang="en-US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sum_a,a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TypeError</a:t>
            </a:r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: my_f90_tools.my_sum() takes at most 1 argument (2 given)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sum_a</a:t>
            </a:r>
            <a:r>
              <a:rPr lang="en-US" sz="1800" b="1" dirty="0">
                <a:latin typeface="Courier" pitchFamily="2" charset="0"/>
              </a:rPr>
              <a:t> =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(a)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  <a:endParaRPr lang="en-GB" sz="1800" b="1" dirty="0">
              <a:latin typeface="Courier" pitchFamily="2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C7E8775-099C-CB4E-A536-BB8A827E2AF8}"/>
              </a:ext>
            </a:extLst>
          </p:cNvPr>
          <p:cNvSpPr txBox="1">
            <a:spLocks/>
          </p:cNvSpPr>
          <p:nvPr/>
        </p:nvSpPr>
        <p:spPr>
          <a:xfrm>
            <a:off x="553388" y="4812506"/>
            <a:ext cx="5075562" cy="114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C00000"/>
                </a:solidFill>
              </a:rPr>
              <a:t>f2py converts intent(out) to left hand side return value </a:t>
            </a:r>
            <a:br>
              <a:rPr lang="en-GB" sz="2800" b="1" dirty="0">
                <a:solidFill>
                  <a:srgbClr val="C00000"/>
                </a:solidFill>
              </a:rPr>
            </a:br>
            <a:r>
              <a:rPr lang="en-GB" sz="2800" b="1" dirty="0">
                <a:solidFill>
                  <a:srgbClr val="C00000"/>
                </a:solidFill>
              </a:rPr>
              <a:t>|(the wrapper behaves as a function)</a:t>
            </a:r>
          </a:p>
        </p:txBody>
      </p:sp>
    </p:spTree>
    <p:extLst>
      <p:ext uri="{BB962C8B-B14F-4D97-AF65-F5344CB8AC3E}">
        <p14:creationId xmlns:p14="http://schemas.microsoft.com/office/powerpoint/2010/main" val="31769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77E1-0157-394C-AC7D-967683BF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f2py surprise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9A62C-F66A-6A4E-AF95-1A528900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488" y="2057401"/>
            <a:ext cx="5507362" cy="2425700"/>
          </a:xfrm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! file my_sum.f90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GB" sz="1800" b="1" dirty="0">
                <a:latin typeface="Courier" pitchFamily="2" charset="0"/>
              </a:rPr>
              <a:t>  </a:t>
            </a:r>
            <a:r>
              <a:rPr lang="en-US" sz="1800" b="1" dirty="0">
                <a:latin typeface="Courier" pitchFamily="2" charset="0"/>
                <a:cs typeface="Menlo Regular"/>
              </a:rPr>
              <a:t>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r>
              <a:rPr lang="en-US" sz="1800" b="1" dirty="0">
                <a:latin typeface="Courier" pitchFamily="2" charset="0"/>
                <a:cs typeface="Menlo Regular"/>
              </a:rPr>
              <a:t>(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the_sum,a</a:t>
            </a:r>
            <a:r>
              <a:rPr lang="en-US" sz="1800" b="1" dirty="0">
                <a:latin typeface="Courier" pitchFamily="2" charset="0"/>
                <a:cs typeface="Menlo Regular"/>
              </a:rPr>
              <a:t>)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intent(</a:t>
            </a:r>
            <a:r>
              <a:rPr lang="en-US" sz="1800" b="1" dirty="0" err="1">
                <a:solidFill>
                  <a:srgbClr val="C00000"/>
                </a:solidFill>
                <a:latin typeface="Courier" pitchFamily="2" charset="0"/>
                <a:cs typeface="Menlo Regular"/>
              </a:rPr>
              <a:t>inout</a:t>
            </a:r>
            <a:r>
              <a:rPr lang="en-US" sz="1800" b="1" dirty="0">
                <a:latin typeface="Courier" pitchFamily="2" charset="0"/>
                <a:cs typeface="Menlo Regular"/>
              </a:rPr>
              <a:t>) ::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endParaRPr lang="en-US" sz="1800" b="1" dirty="0">
              <a:latin typeface="Courier" pitchFamily="2" charset="0"/>
              <a:cs typeface="Menlo Regular"/>
            </a:endParaRP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dimension(:), intent(in) :: a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...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r>
              <a:rPr lang="en-US" sz="1800" b="1" dirty="0">
                <a:latin typeface="Courier" pitchFamily="2" charset="0"/>
                <a:cs typeface="Menlo Regular"/>
              </a:rPr>
              <a:t> = ...	!compute result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end 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endParaRPr lang="en-US" sz="1800" b="1" dirty="0">
              <a:latin typeface="Courier" pitchFamily="2" charset="0"/>
              <a:cs typeface="Menlo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3577-4313-0640-905A-05E8F1BB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41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E26A3F-D8D5-D84C-BF7E-6EBD78679FFA}"/>
              </a:ext>
            </a:extLst>
          </p:cNvPr>
          <p:cNvSpPr txBox="1">
            <a:spLocks/>
          </p:cNvSpPr>
          <p:nvPr/>
        </p:nvSpPr>
        <p:spPr>
          <a:xfrm>
            <a:off x="6347150" y="2057401"/>
            <a:ext cx="5456562" cy="332739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... 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from </a:t>
            </a:r>
            <a:r>
              <a:rPr lang="en-US" sz="1800" b="1" dirty="0">
                <a:latin typeface="Courier" pitchFamily="2" charset="0"/>
              </a:rPr>
              <a:t>my_f90_tools </a:t>
            </a:r>
            <a:r>
              <a:rPr lang="en-GB" sz="1800" b="1" dirty="0">
                <a:latin typeface="Courier" pitchFamily="2" charset="0"/>
              </a:rPr>
              <a:t>import </a:t>
            </a:r>
            <a:r>
              <a:rPr lang="en-GB" sz="1800" b="1" dirty="0" err="1">
                <a:latin typeface="Courier" pitchFamily="2" charset="0"/>
              </a:rPr>
              <a:t>my_sum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>
                <a:latin typeface="Courier" pitchFamily="2" charset="0"/>
                <a:cs typeface="Menlo Regular"/>
              </a:rPr>
              <a:t>import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numpy</a:t>
            </a:r>
            <a:r>
              <a:rPr lang="en-US" sz="1800" b="1" dirty="0">
                <a:latin typeface="Courier" pitchFamily="2" charset="0"/>
                <a:cs typeface="Menlo Regular"/>
              </a:rPr>
              <a:t> as np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a =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np.array</a:t>
            </a:r>
            <a:r>
              <a:rPr lang="en-US" sz="1800" b="1" dirty="0">
                <a:latin typeface="Courier" pitchFamily="2" charset="0"/>
                <a:cs typeface="Menlo Regular"/>
              </a:rPr>
              <a:t>([1,2,3])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</a:t>
            </a:r>
            <a:r>
              <a:rPr lang="en-US" sz="1800" b="1" dirty="0" err="1">
                <a:latin typeface="Courier" pitchFamily="2" charset="0"/>
                <a:cs typeface="Menlo Regular"/>
              </a:rPr>
              <a:t>sum_a</a:t>
            </a:r>
            <a:r>
              <a:rPr lang="en-US" sz="1800" b="1" dirty="0">
                <a:latin typeface="Courier" pitchFamily="2" charset="0"/>
                <a:cs typeface="Menlo Regular"/>
              </a:rPr>
              <a:t> = 0.0</a:t>
            </a:r>
            <a:endParaRPr lang="en-US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sum_a,a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sum_a</a:t>
            </a:r>
            <a:r>
              <a:rPr lang="en-US" sz="1800" b="1" dirty="0">
                <a:latin typeface="Courier" pitchFamily="2" charset="0"/>
              </a:rPr>
              <a:t> =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(a)</a:t>
            </a:r>
          </a:p>
          <a:p>
            <a:pPr>
              <a:spcBef>
                <a:spcPts val="400"/>
              </a:spcBef>
            </a:pPr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TypeError</a:t>
            </a:r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: my_f90_tools.my_sum() missing required argument 'a' (</a:t>
            </a:r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pos</a:t>
            </a:r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 2)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  <a:endParaRPr lang="en-GB" sz="1800" b="1" dirty="0">
              <a:latin typeface="Courier" pitchFamily="2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C7E8775-099C-CB4E-A536-BB8A827E2AF8}"/>
              </a:ext>
            </a:extLst>
          </p:cNvPr>
          <p:cNvSpPr txBox="1">
            <a:spLocks/>
          </p:cNvSpPr>
          <p:nvPr/>
        </p:nvSpPr>
        <p:spPr>
          <a:xfrm>
            <a:off x="588638" y="4812506"/>
            <a:ext cx="5005062" cy="11445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C00000"/>
                </a:solidFill>
              </a:rPr>
              <a:t>Specify intent(</a:t>
            </a:r>
            <a:r>
              <a:rPr lang="en-GB" sz="2800" b="1" dirty="0" err="1">
                <a:solidFill>
                  <a:srgbClr val="C00000"/>
                </a:solidFill>
              </a:rPr>
              <a:t>inout</a:t>
            </a:r>
            <a:r>
              <a:rPr lang="en-GB" sz="2800" b="1" dirty="0">
                <a:solidFill>
                  <a:srgbClr val="C00000"/>
                </a:solidFill>
              </a:rPr>
              <a:t>) to create true output arguments which do not involve copying</a:t>
            </a:r>
          </a:p>
        </p:txBody>
      </p:sp>
    </p:spTree>
    <p:extLst>
      <p:ext uri="{BB962C8B-B14F-4D97-AF65-F5344CB8AC3E}">
        <p14:creationId xmlns:p14="http://schemas.microsoft.com/office/powerpoint/2010/main" val="42726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f2py surprise (3)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BE4E-F0F4-974B-B603-7347B10BD271}" type="slidenum">
              <a:rPr lang="en-US" smtClean="0"/>
              <a:t>42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16000" y="1600201"/>
            <a:ext cx="10337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Make sure your variables have the same precision in python and Fortran</a:t>
            </a:r>
          </a:p>
          <a:p>
            <a:pPr lvl="1"/>
            <a:r>
              <a:rPr lang="en-US" dirty="0"/>
              <a:t>if they don’t they will get copied back and forth (which can make you waste a lot of cycles)</a:t>
            </a:r>
          </a:p>
          <a:p>
            <a:pPr lvl="1"/>
            <a:r>
              <a:rPr lang="en-US" dirty="0"/>
              <a:t>add -DF2PY_REPORT_ON_ARRAY_COPY=1 to f2py options to get a notice when arrays are copied</a:t>
            </a:r>
          </a:p>
          <a:p>
            <a:pPr lvl="1"/>
            <a:endParaRPr lang="en-US" dirty="0"/>
          </a:p>
          <a:p>
            <a:pPr marL="230188" indent="-219075">
              <a:tabLst>
                <a:tab pos="3994150" algn="l"/>
              </a:tabLst>
            </a:pPr>
            <a:r>
              <a:rPr lang="en-US" dirty="0"/>
              <a:t>Python	Fortran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 err="1">
                <a:solidFill>
                  <a:srgbClr val="C00000"/>
                </a:solidFill>
              </a:rPr>
              <a:t>int</a:t>
            </a:r>
            <a:r>
              <a:rPr lang="en-US" sz="2400" dirty="0"/>
              <a:t>, np.int64	integer*8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/>
              <a:t>np.int32	integer*4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>
                <a:solidFill>
                  <a:srgbClr val="C00000"/>
                </a:solidFill>
              </a:rPr>
              <a:t>float</a:t>
            </a:r>
            <a:r>
              <a:rPr lang="en-US" sz="2400" dirty="0"/>
              <a:t>, np.float64	real*8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/>
              <a:t>np.float32	real*4</a:t>
            </a:r>
          </a:p>
          <a:p>
            <a:pPr marL="276225" indent="0">
              <a:buNone/>
            </a:pPr>
            <a:endParaRPr lang="en-US" sz="2400" dirty="0"/>
          </a:p>
          <a:p>
            <a:r>
              <a:rPr lang="en-US" dirty="0"/>
              <a:t>Arithmetic in Fortran with *4 is faster than *8 (typically 2x)</a:t>
            </a:r>
          </a:p>
          <a:p>
            <a:r>
              <a:rPr lang="en-US" b="1" dirty="0">
                <a:solidFill>
                  <a:srgbClr val="C00000"/>
                </a:solidFill>
              </a:rPr>
              <a:t>But arithmetic in Python with np.int32 or np.float32 is slower!</a:t>
            </a:r>
          </a:p>
        </p:txBody>
      </p:sp>
    </p:spTree>
    <p:extLst>
      <p:ext uri="{BB962C8B-B14F-4D97-AF65-F5344CB8AC3E}">
        <p14:creationId xmlns:p14="http://schemas.microsoft.com/office/powerpoint/2010/main" val="343624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9DCB-9302-0A43-9C99-D171A2A4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f2py script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44A3B-4628-B841-B4D9-A64F4F2F7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818812" cy="3811588"/>
          </a:xfrm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#!/bin/bash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source</a:t>
            </a:r>
            <a:r>
              <a:rPr lang="en-US" dirty="0">
                <a:latin typeface="Courier" pitchFamily="2" charset="0"/>
              </a:rPr>
              <a:t>=my_sq.f90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=my_f90_tools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F90</a:t>
            </a:r>
            <a:r>
              <a:rPr lang="en-US" dirty="0">
                <a:latin typeface="Courier" pitchFamily="2" charset="0"/>
              </a:rPr>
              <a:t>=`which </a:t>
            </a:r>
            <a:r>
              <a:rPr lang="en-US" dirty="0" err="1">
                <a:latin typeface="Courier" pitchFamily="2" charset="0"/>
              </a:rPr>
              <a:t>gfortran</a:t>
            </a:r>
            <a:r>
              <a:rPr lang="en-US" dirty="0">
                <a:latin typeface="Courier" pitchFamily="2" charset="0"/>
              </a:rPr>
              <a:t>`</a:t>
            </a:r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latin typeface="Courier" pitchFamily="2" charset="0"/>
              </a:rPr>
              <a:t>rm</a:t>
            </a:r>
            <a:r>
              <a:rPr lang="en-US" dirty="0">
                <a:latin typeface="Courier" pitchFamily="2" charset="0"/>
              </a:rPr>
              <a:t> -f ${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}.</a:t>
            </a:r>
            <a:r>
              <a:rPr lang="en-US" dirty="0" err="1">
                <a:latin typeface="Courier" pitchFamily="2" charset="0"/>
              </a:rPr>
              <a:t>cpython</a:t>
            </a:r>
            <a:r>
              <a:rPr lang="en-US" dirty="0">
                <a:latin typeface="Courier" pitchFamily="2" charset="0"/>
              </a:rPr>
              <a:t>-*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/Users/</a:t>
            </a:r>
            <a:r>
              <a:rPr lang="en-US" dirty="0" err="1">
                <a:latin typeface="Courier" pitchFamily="2" charset="0"/>
              </a:rPr>
              <a:t>etijskens</a:t>
            </a:r>
            <a:r>
              <a:rPr lang="en-US" dirty="0">
                <a:latin typeface="Courier" pitchFamily="2" charset="0"/>
              </a:rPr>
              <a:t>/miniconda3/</a:t>
            </a:r>
            <a:r>
              <a:rPr lang="en-US" dirty="0" err="1">
                <a:latin typeface="Courier" pitchFamily="2" charset="0"/>
              </a:rPr>
              <a:t>envs</a:t>
            </a:r>
            <a:r>
              <a:rPr lang="en-US" dirty="0">
                <a:latin typeface="Courier" pitchFamily="2" charset="0"/>
              </a:rPr>
              <a:t>/python36/bin/f2py -c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--build-</a:t>
            </a:r>
            <a:r>
              <a:rPr lang="en-US" dirty="0" err="1">
                <a:latin typeface="Courier" pitchFamily="2" charset="0"/>
              </a:rPr>
              <a:t>dir</a:t>
            </a:r>
            <a:r>
              <a:rPr lang="en-US" dirty="0">
                <a:latin typeface="Courier" pitchFamily="2" charset="0"/>
              </a:rPr>
              <a:t> f2py_build \	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--opt="-O3 -</a:t>
            </a:r>
            <a:r>
              <a:rPr lang="en-US" dirty="0" err="1">
                <a:latin typeface="Courier" pitchFamily="2" charset="0"/>
              </a:rPr>
              <a:t>fopt</a:t>
            </a:r>
            <a:r>
              <a:rPr lang="en-US" dirty="0">
                <a:latin typeface="Courier" pitchFamily="2" charset="0"/>
              </a:rPr>
              <a:t>-info-all" --arch="-</a:t>
            </a:r>
            <a:r>
              <a:rPr lang="en-US" dirty="0" err="1">
                <a:latin typeface="Courier" pitchFamily="2" charset="0"/>
              </a:rPr>
              <a:t>mavx</a:t>
            </a:r>
            <a:r>
              <a:rPr lang="en-US" dirty="0">
                <a:latin typeface="Courier" pitchFamily="2" charset="0"/>
              </a:rPr>
              <a:t>"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-DF2PY_REPORT_ON_ARRAY_COPY=1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--f90exec=${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F90</a:t>
            </a:r>
            <a:r>
              <a:rPr lang="en-US" dirty="0">
                <a:latin typeface="Courier" pitchFamily="2" charset="0"/>
              </a:rPr>
              <a:t>}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${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source</a:t>
            </a:r>
            <a:r>
              <a:rPr lang="en-US" dirty="0">
                <a:latin typeface="Courier" pitchFamily="2" charset="0"/>
              </a:rPr>
              <a:t>} -m ${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ls –l ${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}*so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FC078-E48F-424D-89AF-9F855897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47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4956827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#2 : C++</a:t>
            </a:r>
          </a:p>
          <a:p>
            <a:pPr lvl="1"/>
            <a:r>
              <a:rPr lang="en-US" sz="1800" dirty="0"/>
              <a:t>Achieve exactly the same with </a:t>
            </a:r>
            <a:r>
              <a:rPr lang="en-US" dirty="0">
                <a:hlinkClick r:id="rId2"/>
              </a:rPr>
              <a:t>pybind11</a:t>
            </a:r>
            <a:r>
              <a:rPr lang="en-US" dirty="0"/>
              <a:t>, interfaces C++ with Python, </a:t>
            </a:r>
            <a:r>
              <a:rPr lang="en-US" dirty="0" err="1">
                <a:hlinkClick r:id="rId3"/>
              </a:rPr>
              <a:t>numpy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eigen</a:t>
            </a:r>
            <a:endParaRPr lang="en-GB" dirty="0"/>
          </a:p>
          <a:p>
            <a:pPr lvl="1"/>
            <a:r>
              <a:rPr lang="en-GB" sz="1800" dirty="0"/>
              <a:t>A little harder than Fortran, but much more powerful</a:t>
            </a:r>
          </a:p>
          <a:p>
            <a:pPr lvl="1"/>
            <a:r>
              <a:rPr lang="en-GB" sz="1800" dirty="0"/>
              <a:t>no extra tool needed, just the compiler, and the above library</a:t>
            </a:r>
          </a:p>
          <a:p>
            <a:pPr lvl="2"/>
            <a:r>
              <a:rPr lang="en-GB" dirty="0"/>
              <a:t>Pybind11 is a header-only library</a:t>
            </a:r>
          </a:p>
          <a:p>
            <a:pPr lvl="1"/>
            <a:r>
              <a:rPr lang="en-GB" sz="1800" dirty="0"/>
              <a:t>Access to wide range of standard C++ data structures which are not readily available in Fortran</a:t>
            </a:r>
          </a:p>
          <a:p>
            <a:pPr lvl="1"/>
            <a:r>
              <a:rPr lang="en-GB" dirty="0"/>
              <a:t>Automated building of Fortran (using f2py) and C++ (using pybind11) binary extensions in </a:t>
            </a:r>
            <a:r>
              <a:rPr lang="en-GB" dirty="0">
                <a:hlinkClick r:id="rId5"/>
              </a:rPr>
              <a:t>et-</a:t>
            </a:r>
            <a:r>
              <a:rPr lang="en-GB">
                <a:hlinkClick r:id="rId5"/>
              </a:rPr>
              <a:t>micc</a:t>
            </a:r>
            <a:endParaRPr lang="en-GB" dirty="0"/>
          </a:p>
          <a:p>
            <a:pPr lvl="1"/>
            <a:endParaRPr lang="en-GB" sz="1800" dirty="0"/>
          </a:p>
          <a:p>
            <a:pPr lvl="1"/>
            <a:r>
              <a:rPr lang="en-GB" sz="1800" dirty="0">
                <a:hlinkClick r:id="rId6"/>
              </a:rPr>
              <a:t>Swig</a:t>
            </a:r>
            <a:r>
              <a:rPr lang="en-GB" sz="1800" dirty="0"/>
              <a:t> can also build Python modules from C++ code</a:t>
            </a: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44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23520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35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5123145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#3 : C</a:t>
            </a:r>
          </a:p>
          <a:p>
            <a:pPr lvl="1"/>
            <a:r>
              <a:rPr lang="en-US" sz="1800" dirty="0" err="1"/>
              <a:t>Handcode</a:t>
            </a:r>
            <a:r>
              <a:rPr lang="en-US" sz="1800" dirty="0"/>
              <a:t> Python to C interfaces (cumbersome)</a:t>
            </a:r>
          </a:p>
          <a:p>
            <a:pPr lvl="1"/>
            <a:r>
              <a:rPr lang="en-US" sz="1800" dirty="0"/>
              <a:t>Use swig (</a:t>
            </a:r>
            <a:r>
              <a:rPr lang="en-US" sz="1800" dirty="0" err="1"/>
              <a:t>swig.org</a:t>
            </a:r>
            <a:r>
              <a:rPr lang="en-US" sz="1800" dirty="0"/>
              <a:t>) (less cumbersome)</a:t>
            </a:r>
          </a:p>
          <a:p>
            <a:pPr lvl="1"/>
            <a:r>
              <a:rPr lang="en-US" sz="1800" dirty="0"/>
              <a:t>Take this choice only if you know C already and don’t want to learn C++ or Fortran (which is a pity anyway)</a:t>
            </a:r>
          </a:p>
          <a:p>
            <a:pPr lvl="1"/>
            <a:r>
              <a:rPr lang="en-US" sz="1800" dirty="0"/>
              <a:t>(don’t call me for helping you out…)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45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36046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EFF349-840A-CF48-AEA9-E52222FD4715}"/>
              </a:ext>
            </a:extLst>
          </p:cNvPr>
          <p:cNvSpPr txBox="1">
            <a:spLocks/>
          </p:cNvSpPr>
          <p:nvPr/>
        </p:nvSpPr>
        <p:spPr>
          <a:xfrm>
            <a:off x="836612" y="3998976"/>
            <a:ext cx="10515600" cy="2022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Conclusion for option 4 (writing your own modules in Fortran/C/C++):</a:t>
            </a:r>
          </a:p>
          <a:p>
            <a:pPr algn="ctr"/>
            <a:r>
              <a:rPr lang="en-GB" sz="2400" b="1" dirty="0">
                <a:solidFill>
                  <a:srgbClr val="C00000"/>
                </a:solidFill>
              </a:rPr>
              <a:t>use (Modern) Fortran with f2py and a good compiler suite (e.g. Intel) </a:t>
            </a:r>
          </a:p>
          <a:p>
            <a:r>
              <a:rPr lang="en-GB" dirty="0"/>
              <a:t>unless</a:t>
            </a:r>
          </a:p>
          <a:p>
            <a:pPr algn="ctr"/>
            <a:r>
              <a:rPr lang="en-GB" sz="2400" b="1" dirty="0">
                <a:solidFill>
                  <a:srgbClr val="C00000"/>
                </a:solidFill>
              </a:rPr>
              <a:t>you are a seasoned C++ programmer and/or you need features from </a:t>
            </a:r>
            <a:br>
              <a:rPr lang="en-GB" sz="2400" b="1" dirty="0">
                <a:solidFill>
                  <a:srgbClr val="C00000"/>
                </a:solidFill>
              </a:rPr>
            </a:br>
            <a:r>
              <a:rPr lang="en-GB" sz="2400" b="1" dirty="0">
                <a:solidFill>
                  <a:srgbClr val="C00000"/>
                </a:solidFill>
              </a:rPr>
              <a:t>the C++ Standard Template Library or the Boost libraries</a:t>
            </a:r>
          </a:p>
        </p:txBody>
      </p:sp>
    </p:spTree>
    <p:extLst>
      <p:ext uri="{BB962C8B-B14F-4D97-AF65-F5344CB8AC3E}">
        <p14:creationId xmlns:p14="http://schemas.microsoft.com/office/powerpoint/2010/main" val="13492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827801-AADF-8841-BCAF-207D45FD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8CC6C-2F2F-8A48-8E1C-2486893FED86}"/>
              </a:ext>
            </a:extLst>
          </p:cNvPr>
          <p:cNvSpPr txBox="1"/>
          <p:nvPr/>
        </p:nvSpPr>
        <p:spPr>
          <a:xfrm>
            <a:off x="1310074" y="3049088"/>
            <a:ext cx="957185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 strategy for (research) code development</a:t>
            </a:r>
          </a:p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that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(1) minimizes coding efforts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(2) allows for high performance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(3) provides flexible and reusable components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8A3CB92-917C-C345-BEA8-F68223312D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" b="7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672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340802" cy="381158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Start out in Python</a:t>
            </a:r>
          </a:p>
          <a:p>
            <a:pPr lvl="1"/>
            <a:endParaRPr lang="en-GB" sz="2200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Easy and fast development</a:t>
            </a:r>
          </a:p>
          <a:p>
            <a:r>
              <a:rPr lang="en-GB" sz="2400" dirty="0"/>
              <a:t>readable code</a:t>
            </a:r>
          </a:p>
        </p:txBody>
      </p:sp>
    </p:spTree>
    <p:extLst>
      <p:ext uri="{BB962C8B-B14F-4D97-AF65-F5344CB8AC3E}">
        <p14:creationId xmlns:p14="http://schemas.microsoft.com/office/powerpoint/2010/main" val="1050655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135688" cy="4334882"/>
          </a:xfrm>
        </p:spPr>
        <p:txBody>
          <a:bodyPr>
            <a:normAutofit fontScale="92500" lnSpcReduction="10000"/>
          </a:bodyPr>
          <a:lstStyle/>
          <a:p>
            <a:r>
              <a:rPr lang="en-GB" sz="3500" b="1" dirty="0">
                <a:solidFill>
                  <a:srgbClr val="C00000"/>
                </a:solidFill>
                <a:latin typeface="+mj-lt"/>
              </a:rPr>
              <a:t>Start out simple</a:t>
            </a:r>
          </a:p>
          <a:p>
            <a:pPr lvl="1"/>
            <a:r>
              <a:rPr lang="en-GB" sz="2200" dirty="0"/>
              <a:t>as simple as possible</a:t>
            </a:r>
          </a:p>
          <a:p>
            <a:pPr lvl="2"/>
            <a:r>
              <a:rPr lang="en-GB" sz="2000" dirty="0"/>
              <a:t>with a straightforward algorithm</a:t>
            </a:r>
          </a:p>
          <a:p>
            <a:pPr lvl="2"/>
            <a:r>
              <a:rPr lang="en-GB" sz="2000" dirty="0"/>
              <a:t>no fancy data structures </a:t>
            </a:r>
          </a:p>
          <a:p>
            <a:pPr lvl="3"/>
            <a:r>
              <a:rPr lang="en-GB" sz="1800" dirty="0"/>
              <a:t>stick to arrays if possible</a:t>
            </a:r>
          </a:p>
          <a:p>
            <a:pPr lvl="3"/>
            <a:r>
              <a:rPr lang="en-GB" sz="1800" dirty="0"/>
              <a:t>SOA, no AOS</a:t>
            </a:r>
          </a:p>
          <a:p>
            <a:pPr lvl="1"/>
            <a:r>
              <a:rPr lang="en-GB" sz="2200" dirty="0"/>
              <a:t>write as little code as possible by using existing (HPC) Python modules, e.g. NumPy, SciPy, … (use Python as glue)</a:t>
            </a:r>
          </a:p>
          <a:p>
            <a:pPr lvl="2"/>
            <a:r>
              <a:rPr lang="en-GB" sz="2000" dirty="0"/>
              <a:t>formulate your problem in terms of mathematical domains for which Python modules exist, </a:t>
            </a:r>
            <a:r>
              <a:rPr lang="en-GB" sz="2000" dirty="0" err="1"/>
              <a:t>e,g</a:t>
            </a:r>
            <a:r>
              <a:rPr lang="en-GB" sz="2000" dirty="0"/>
              <a:t>. matrix algebra, linear algebra, ...</a:t>
            </a:r>
          </a:p>
          <a:p>
            <a:pPr lvl="1"/>
            <a:r>
              <a:rPr lang="en-GB" sz="2200" dirty="0"/>
              <a:t>certainly do not optimize/</a:t>
            </a:r>
            <a:r>
              <a:rPr lang="en-GB" sz="2200" dirty="0" err="1"/>
              <a:t>parallellize</a:t>
            </a:r>
            <a:r>
              <a:rPr lang="en-GB" sz="2200" dirty="0"/>
              <a:t> at this point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 order to have a working code that yields correct answers as soon as possible</a:t>
            </a:r>
          </a:p>
          <a:p>
            <a:r>
              <a:rPr lang="en-GB" sz="2400" dirty="0"/>
              <a:t>this will serve for reference results to validate later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673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340802" cy="4516438"/>
          </a:xfrm>
        </p:spPr>
        <p:txBody>
          <a:bodyPr>
            <a:normAutofit fontScale="92500" lnSpcReduction="20000"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test and validate</a:t>
            </a:r>
          </a:p>
          <a:p>
            <a:pPr lvl="1"/>
            <a:r>
              <a:rPr lang="en-GB" sz="2200" dirty="0"/>
              <a:t>from the very beginning</a:t>
            </a:r>
          </a:p>
          <a:p>
            <a:pPr lvl="1"/>
            <a:r>
              <a:rPr lang="en-GB" sz="2200" dirty="0">
                <a:solidFill>
                  <a:srgbClr val="C00000"/>
                </a:solidFill>
              </a:rPr>
              <a:t>all code is guilty until proven innocent!</a:t>
            </a:r>
            <a:endParaRPr lang="en-GB" sz="2200" dirty="0"/>
          </a:p>
          <a:p>
            <a:pPr lvl="2"/>
            <a:r>
              <a:rPr lang="en-GB" sz="2000" dirty="0"/>
              <a:t>if there is 1% chance to make an error on </a:t>
            </a:r>
            <a:r>
              <a:rPr lang="en-GB" sz="2000"/>
              <a:t>every change</a:t>
            </a:r>
            <a:r>
              <a:rPr lang="en-GB" sz="2000" dirty="0"/>
              <a:t>, the chance that your code is correct after 1000 changes is ~10</a:t>
            </a:r>
            <a:r>
              <a:rPr lang="en-GB" sz="2000" baseline="30000" dirty="0"/>
              <a:t>-5</a:t>
            </a:r>
            <a:r>
              <a:rPr lang="en-GB" sz="2000" dirty="0"/>
              <a:t>, which is the situation after about one week of programming!</a:t>
            </a:r>
          </a:p>
          <a:p>
            <a:pPr lvl="1"/>
            <a:r>
              <a:rPr lang="en-GB" sz="2200" dirty="0"/>
              <a:t>write unit tests </a:t>
            </a:r>
          </a:p>
          <a:p>
            <a:pPr lvl="2"/>
            <a:r>
              <a:rPr lang="en-GB" sz="2000" dirty="0"/>
              <a:t>Python </a:t>
            </a:r>
            <a:r>
              <a:rPr lang="en-GB" sz="2000" dirty="0" err="1"/>
              <a:t>unittest</a:t>
            </a:r>
            <a:r>
              <a:rPr lang="en-GB" sz="2000" dirty="0"/>
              <a:t> module </a:t>
            </a:r>
            <a:r>
              <a:rPr lang="en-GB" sz="2000" dirty="0">
                <a:hlinkClick r:id="rId2"/>
              </a:rPr>
              <a:t>pythontesting.net/framework/unittest/unittest-introduction/</a:t>
            </a:r>
            <a:r>
              <a:rPr lang="en-GB" sz="2000" dirty="0"/>
              <a:t> </a:t>
            </a:r>
          </a:p>
          <a:p>
            <a:pPr lvl="2"/>
            <a:r>
              <a:rPr lang="en-GB" sz="2000" dirty="0"/>
              <a:t>nose, nose2</a:t>
            </a:r>
          </a:p>
          <a:p>
            <a:pPr lvl="2"/>
            <a:r>
              <a:rPr lang="en-GB" sz="2000" dirty="0" err="1"/>
              <a:t>pytest</a:t>
            </a:r>
            <a:endParaRPr lang="en-GB" sz="2000" dirty="0"/>
          </a:p>
          <a:p>
            <a:pPr lvl="1"/>
            <a:r>
              <a:rPr lang="en-GB" sz="2200" dirty="0"/>
              <a:t>automate </a:t>
            </a:r>
          </a:p>
          <a:p>
            <a:pPr lvl="2"/>
            <a:r>
              <a:rPr lang="en-GB" sz="2000" dirty="0"/>
              <a:t>rerun tests after every change, however small the change</a:t>
            </a:r>
          </a:p>
          <a:p>
            <a:pPr lvl="2"/>
            <a:r>
              <a:rPr lang="en-GB" sz="2000" dirty="0"/>
              <a:t>integrate your tests in the build system </a:t>
            </a: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a bug is always discovered too late</a:t>
            </a:r>
          </a:p>
          <a:p>
            <a:r>
              <a:rPr lang="en-GB" sz="2800" dirty="0"/>
              <a:t>the more changes you apply after before re-running your tests, the harder it becomes to locate the bug.</a:t>
            </a:r>
          </a:p>
        </p:txBody>
      </p:sp>
    </p:spTree>
    <p:extLst>
      <p:ext uri="{BB962C8B-B14F-4D97-AF65-F5344CB8AC3E}">
        <p14:creationId xmlns:p14="http://schemas.microsoft.com/office/powerpoint/2010/main" val="33935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D102-F80D-0641-AB69-7D486C1F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63574" cy="1496860"/>
          </a:xfrm>
        </p:spPr>
        <p:txBody>
          <a:bodyPr/>
          <a:lstStyle/>
          <a:p>
            <a:r>
              <a:rPr lang="fr-FR" dirty="0"/>
              <a:t>Python                vs              C/C++/Fortran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EE08-C5A6-044A-8D9B-AB8576850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05062" cy="3811588"/>
          </a:xfrm>
        </p:spPr>
        <p:txBody>
          <a:bodyPr>
            <a:normAutofit/>
          </a:bodyPr>
          <a:lstStyle/>
          <a:p>
            <a:pPr marL="185738" indent="-17462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Interpreted language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command line, smallest executable unit is a line, immediate feedback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very easy to learn/develop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very terse and readable code	</a:t>
            </a:r>
          </a:p>
          <a:p>
            <a:pPr marL="928688" lvl="5" indent="-28575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1600" dirty="0"/>
              <a:t>Python enforces indentation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edit/run cycle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script is flexible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overhead from interpreting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very little runtime optimization done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b="1" dirty="0"/>
              <a:t>good user experience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A3CEA-92BD-5E44-A58A-76BD8C55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3E1C6A1-F0D3-0F4A-AD30-F528CCB9625E}"/>
              </a:ext>
            </a:extLst>
          </p:cNvPr>
          <p:cNvSpPr txBox="1">
            <a:spLocks/>
          </p:cNvSpPr>
          <p:nvPr/>
        </p:nvSpPr>
        <p:spPr>
          <a:xfrm>
            <a:off x="6347150" y="2060532"/>
            <a:ext cx="5256212" cy="506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7462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Compiled language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smallest executable unit is (sub)program, feedback is later and for a larger unit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 err="1"/>
              <a:t>fortran</a:t>
            </a:r>
            <a:r>
              <a:rPr lang="en-US" sz="2000" dirty="0"/>
              <a:t>/C harder to learn, C++ hard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more verbose code</a:t>
            </a:r>
          </a:p>
          <a:p>
            <a:pPr marL="915988" lvl="5" indent="-28575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endParaRPr lang="en-US" sz="1600" dirty="0"/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edit/build/run cycle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program is static, rigid (input parsing)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compiler minimizes the overhead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good optimization (automatic vectorization)</a:t>
            </a:r>
          </a:p>
          <a:p>
            <a:pPr marL="173038" lvl="4" algn="r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</a:pPr>
            <a:r>
              <a:rPr lang="en-US" sz="2600" b="1" dirty="0"/>
              <a:t>efficient</a:t>
            </a:r>
          </a:p>
          <a:p>
            <a:pPr marL="360363" indent="-187325">
              <a:lnSpc>
                <a:spcPct val="100000"/>
              </a:lnSpc>
              <a:spcBef>
                <a:spcPts val="0"/>
              </a:spcBef>
            </a:pP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672B3-4493-D04B-B835-900746BE7651}"/>
              </a:ext>
            </a:extLst>
          </p:cNvPr>
          <p:cNvSpPr txBox="1"/>
          <p:nvPr/>
        </p:nvSpPr>
        <p:spPr>
          <a:xfrm>
            <a:off x="4183196" y="5284213"/>
            <a:ext cx="4076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B6D32"/>
                </a:solidFill>
                <a:latin typeface="+mj-lt"/>
                <a:ea typeface="Roboto" panose="02000000000000000000" pitchFamily="2" charset="0"/>
              </a:rPr>
              <a:t>← We want both! →</a:t>
            </a:r>
          </a:p>
        </p:txBody>
      </p:sp>
    </p:spTree>
    <p:extLst>
      <p:ext uri="{BB962C8B-B14F-4D97-AF65-F5344CB8AC3E}">
        <p14:creationId xmlns:p14="http://schemas.microsoft.com/office/powerpoint/2010/main" val="1755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1" y="2049461"/>
            <a:ext cx="10473813" cy="447794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1-3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improve </a:t>
            </a:r>
          </a:p>
          <a:p>
            <a:pPr lvl="1"/>
            <a:r>
              <a:rPr lang="en-GB" sz="2200" dirty="0"/>
              <a:t>add better algorithms </a:t>
            </a:r>
          </a:p>
          <a:p>
            <a:pPr lvl="2"/>
            <a:r>
              <a:rPr lang="en-GB" sz="2000" dirty="0"/>
              <a:t>look for better computational complexity e.g. O(N)</a:t>
            </a:r>
          </a:p>
          <a:p>
            <a:pPr lvl="2"/>
            <a:r>
              <a:rPr lang="en-GB" sz="2000" dirty="0"/>
              <a:t>without throwing away the reference solution, which is probably far too slow for production, but it is indispensable for validation and testing</a:t>
            </a:r>
            <a:endParaRPr lang="en-GB" sz="2200" dirty="0"/>
          </a:p>
          <a:p>
            <a:pPr lvl="1"/>
            <a:r>
              <a:rPr lang="en-GB" sz="2200" dirty="0"/>
              <a:t>still using Python</a:t>
            </a:r>
          </a:p>
          <a:p>
            <a:pPr lvl="2"/>
            <a:r>
              <a:rPr lang="en-GB" sz="2000" dirty="0"/>
              <a:t>if anytime later you decide that for performance reasons you need to turn a Python method into a module method written in Fortran/C/C++, it will be easy to translate</a:t>
            </a:r>
          </a:p>
          <a:p>
            <a:pPr lvl="2"/>
            <a:r>
              <a:rPr lang="en-GB" sz="2000" dirty="0"/>
              <a:t>do not throw away the Python variant</a:t>
            </a:r>
          </a:p>
          <a:p>
            <a:pPr lvl="3"/>
            <a:r>
              <a:rPr lang="en-GB" sz="1800" dirty="0"/>
              <a:t>you need it as a reference solution (use it in your unit tests)</a:t>
            </a:r>
          </a:p>
          <a:p>
            <a:pPr lvl="2"/>
            <a:endParaRPr lang="en-GB" sz="2200" dirty="0"/>
          </a:p>
          <a:p>
            <a:pPr lvl="2"/>
            <a:endParaRPr lang="en-GB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10586354" cy="4334882"/>
          </a:xfrm>
        </p:spPr>
        <p:txBody>
          <a:bodyPr>
            <a:normAutofit fontScale="92500" lnSpcReduction="10000"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1-4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profile and optimize</a:t>
            </a:r>
          </a:p>
          <a:p>
            <a:pPr lvl="1"/>
            <a:r>
              <a:rPr lang="en-GB" sz="2200" dirty="0"/>
              <a:t>locate performance bottlenecks</a:t>
            </a:r>
          </a:p>
          <a:p>
            <a:pPr lvl="1"/>
            <a:r>
              <a:rPr lang="en-GB" sz="2200" dirty="0"/>
              <a:t>see what you can do with </a:t>
            </a:r>
            <a:r>
              <a:rPr lang="en-GB" sz="2200" dirty="0" err="1"/>
              <a:t>numba</a:t>
            </a:r>
            <a:r>
              <a:rPr lang="en-GB" sz="2200" dirty="0"/>
              <a:t> (or </a:t>
            </a:r>
            <a:r>
              <a:rPr lang="en-GB" sz="2200" dirty="0" err="1"/>
              <a:t>Cython</a:t>
            </a:r>
            <a:r>
              <a:rPr lang="en-GB" sz="2200" dirty="0"/>
              <a:t>).</a:t>
            </a:r>
          </a:p>
          <a:p>
            <a:pPr lvl="1"/>
            <a:r>
              <a:rPr lang="en-GB" sz="2200" dirty="0"/>
              <a:t>verify performance relative to machine limits</a:t>
            </a:r>
          </a:p>
          <a:p>
            <a:pPr lvl="2"/>
            <a:r>
              <a:rPr lang="en-GB" sz="2000" dirty="0"/>
              <a:t>apply the roofline model (easy with Intel Advisor)</a:t>
            </a:r>
          </a:p>
          <a:p>
            <a:pPr lvl="1"/>
            <a:r>
              <a:rPr lang="en-GB" sz="2200" dirty="0"/>
              <a:t>study approaches for removing performance bottlenecks </a:t>
            </a:r>
          </a:p>
          <a:p>
            <a:pPr lvl="2"/>
            <a:r>
              <a:rPr lang="en-GB" sz="2000" dirty="0"/>
              <a:t>common causes</a:t>
            </a:r>
          </a:p>
          <a:p>
            <a:pPr lvl="3"/>
            <a:r>
              <a:rPr lang="en-GB" sz="1800" dirty="0"/>
              <a:t>vectorization prohibited</a:t>
            </a:r>
          </a:p>
          <a:p>
            <a:pPr lvl="3"/>
            <a:r>
              <a:rPr lang="en-GB" sz="1800" dirty="0"/>
              <a:t>bad memory access pattern</a:t>
            </a:r>
          </a:p>
          <a:p>
            <a:pPr lvl="1"/>
            <a:r>
              <a:rPr lang="en-GB" sz="2200" dirty="0"/>
              <a:t>if necessary replace the bottleneck with a Python module written in Fortran/C/C++</a:t>
            </a:r>
          </a:p>
          <a:p>
            <a:pPr lvl="2"/>
            <a:r>
              <a:rPr lang="en-GB" sz="2000" dirty="0"/>
              <a:t>Performance programming in Fortran/C/C++ requires expertise</a:t>
            </a:r>
          </a:p>
          <a:p>
            <a:pPr lvl="3"/>
            <a:r>
              <a:rPr lang="en-GB" sz="1800" dirty="0"/>
              <a:t>which we are happy to provide, especially if you follow this strategy	</a:t>
            </a:r>
          </a:p>
          <a:p>
            <a:pPr lvl="3"/>
            <a:r>
              <a:rPr lang="en-GB" sz="1800" dirty="0"/>
              <a:t>attend our performance programming courses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10586354" cy="381158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1-5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parallellize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GB" sz="3200" dirty="0">
                <a:solidFill>
                  <a:srgbClr val="C00000"/>
                </a:solidFill>
              </a:rPr>
              <a:t>(if there is a need to do so)</a:t>
            </a:r>
          </a:p>
          <a:p>
            <a:pPr lvl="1"/>
            <a:r>
              <a:rPr lang="en-GB" sz="2200" dirty="0"/>
              <a:t>when the execution time is too large</a:t>
            </a:r>
          </a:p>
          <a:p>
            <a:pPr lvl="1"/>
            <a:r>
              <a:rPr lang="en-GB" sz="2200" dirty="0"/>
              <a:t>when one node does not provide enough memory or bandwidth</a:t>
            </a:r>
          </a:p>
          <a:p>
            <a:pPr lvl="1"/>
            <a:r>
              <a:rPr lang="en-GB" sz="2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when your code has competitors which do </a:t>
            </a:r>
            <a:r>
              <a:rPr lang="en-GB" sz="22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parallellize</a:t>
            </a:r>
            <a:endParaRPr lang="en-GB" sz="2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sz="2200" dirty="0"/>
              <a:t>consider </a:t>
            </a:r>
            <a:r>
              <a:rPr lang="en-GB" sz="2200" dirty="0" err="1"/>
              <a:t>parallellization</a:t>
            </a:r>
            <a:endParaRPr lang="en-GB" sz="2200" dirty="0"/>
          </a:p>
          <a:p>
            <a:pPr lvl="2"/>
            <a:r>
              <a:rPr lang="en-GB" sz="2000" dirty="0"/>
              <a:t>mpi4py</a:t>
            </a:r>
          </a:p>
          <a:p>
            <a:pPr lvl="2"/>
            <a:r>
              <a:rPr lang="en-GB" sz="2000" dirty="0" err="1"/>
              <a:t>dask</a:t>
            </a:r>
            <a:r>
              <a:rPr lang="en-GB" sz="2000" dirty="0"/>
              <a:t> </a:t>
            </a:r>
          </a:p>
          <a:p>
            <a:pPr lvl="1"/>
            <a:r>
              <a:rPr lang="en-GB" sz="2200" dirty="0"/>
              <a:t>requires expertise </a:t>
            </a:r>
            <a:br>
              <a:rPr lang="en-GB" sz="2200" dirty="0"/>
            </a:br>
            <a:r>
              <a:rPr lang="en-GB" sz="2200" dirty="0"/>
              <a:t>(which we are happy to provide, especially if you follow this strategy)</a:t>
            </a:r>
          </a:p>
          <a:p>
            <a:pPr marL="457200" lvl="1" indent="0">
              <a:buNone/>
            </a:pPr>
            <a:endParaRPr lang="en-GB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3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development strategy: some missing ingredients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462" y="2011362"/>
            <a:ext cx="4624388" cy="43894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/>
              <a:t>versioning system</a:t>
            </a:r>
          </a:p>
          <a:p>
            <a:pPr lvl="1"/>
            <a:r>
              <a:rPr lang="en-GB" sz="2200" dirty="0"/>
              <a:t>git</a:t>
            </a:r>
          </a:p>
          <a:p>
            <a:pPr lvl="1"/>
            <a:r>
              <a:rPr lang="en-GB" sz="2200" dirty="0"/>
              <a:t>mercurial</a:t>
            </a:r>
          </a:p>
          <a:p>
            <a:r>
              <a:rPr lang="en-GB" sz="2400" dirty="0"/>
              <a:t>build system</a:t>
            </a:r>
          </a:p>
          <a:p>
            <a:pPr lvl="1"/>
            <a:r>
              <a:rPr lang="en-GB" sz="2200" dirty="0"/>
              <a:t>which adjusts to your current environment</a:t>
            </a:r>
          </a:p>
          <a:p>
            <a:pPr lvl="1"/>
            <a:r>
              <a:rPr lang="en-GB" sz="2200" dirty="0" err="1"/>
              <a:t>makefiles</a:t>
            </a:r>
            <a:r>
              <a:rPr lang="en-GB" sz="2200" dirty="0"/>
              <a:t> are rather versatile</a:t>
            </a:r>
          </a:p>
          <a:p>
            <a:r>
              <a:rPr lang="en-GB" sz="2400" dirty="0"/>
              <a:t>documentation</a:t>
            </a:r>
          </a:p>
          <a:p>
            <a:pPr lvl="1"/>
            <a:r>
              <a:rPr lang="en-GB" sz="2200" dirty="0"/>
              <a:t>python has integrated help showing doc-strings</a:t>
            </a:r>
          </a:p>
          <a:p>
            <a:pPr lvl="1"/>
            <a:r>
              <a:rPr lang="en-GB" sz="2200" dirty="0"/>
              <a:t>sphinx</a:t>
            </a:r>
          </a:p>
          <a:p>
            <a:pPr lvl="1"/>
            <a:r>
              <a:rPr lang="en-GB" sz="2200" dirty="0"/>
              <a:t>smart editors can show your doc-string</a:t>
            </a:r>
          </a:p>
          <a:p>
            <a:r>
              <a:rPr lang="en-GB" sz="2400" dirty="0"/>
              <a:t>IDEs</a:t>
            </a:r>
          </a:p>
          <a:p>
            <a:pPr lvl="1"/>
            <a:r>
              <a:rPr lang="en-GB" sz="2200" dirty="0"/>
              <a:t>eclipse with </a:t>
            </a:r>
            <a:r>
              <a:rPr lang="en-GB" sz="2200" dirty="0" err="1"/>
              <a:t>PyDev</a:t>
            </a:r>
            <a:r>
              <a:rPr lang="en-GB" sz="2200" dirty="0"/>
              <a:t>, also support for Fortran/C/C++, </a:t>
            </a:r>
          </a:p>
          <a:p>
            <a:pPr lvl="1"/>
            <a:r>
              <a:rPr lang="en-GB" sz="2200" dirty="0" err="1"/>
              <a:t>liclipse</a:t>
            </a:r>
            <a:endParaRPr lang="en-GB" sz="2200" dirty="0"/>
          </a:p>
          <a:p>
            <a:pPr lvl="1"/>
            <a:r>
              <a:rPr lang="en-GB" sz="2200" dirty="0" err="1"/>
              <a:t>pycharm</a:t>
            </a:r>
            <a:endParaRPr lang="en-GB" sz="2200" dirty="0"/>
          </a:p>
          <a:p>
            <a:pPr lvl="1"/>
            <a:r>
              <a:rPr lang="en-GB" sz="2200" dirty="0"/>
              <a:t>Atom-2</a:t>
            </a:r>
          </a:p>
          <a:p>
            <a:r>
              <a:rPr lang="en-GB" sz="2400" dirty="0"/>
              <a:t>environment management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F3FD96-1364-7149-AA94-F72733A6FA76}"/>
              </a:ext>
            </a:extLst>
          </p:cNvPr>
          <p:cNvSpPr/>
          <p:nvPr/>
        </p:nvSpPr>
        <p:spPr>
          <a:xfrm>
            <a:off x="6210603" y="2003673"/>
            <a:ext cx="5090177" cy="1569660"/>
          </a:xfrm>
          <a:prstGeom prst="rect">
            <a:avLst/>
          </a:prstGeom>
          <a:solidFill>
            <a:srgbClr val="BAC1E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def</a:t>
            </a:r>
            <a:r>
              <a:rPr lang="en-GB" sz="1600" b="1" dirty="0">
                <a:latin typeface="Courier" pitchFamily="2" charset="0"/>
              </a:rPr>
              <a:t> </a:t>
            </a:r>
            <a:r>
              <a:rPr lang="en-GB" sz="1600" b="1" dirty="0" err="1">
                <a:latin typeface="Courier" pitchFamily="2" charset="0"/>
              </a:rPr>
              <a:t>my_fun</a:t>
            </a:r>
            <a:r>
              <a:rPr lang="en-GB" sz="1600" b="1" dirty="0">
                <a:latin typeface="Courier" pitchFamily="2" charset="0"/>
              </a:rPr>
              <a:t>(</a:t>
            </a:r>
            <a:r>
              <a:rPr lang="en-GB" sz="1600" b="1" dirty="0" err="1">
                <a:latin typeface="Courier" pitchFamily="2" charset="0"/>
              </a:rPr>
              <a:t>arg</a:t>
            </a:r>
            <a:r>
              <a:rPr lang="en-GB" sz="1600" b="1" dirty="0">
                <a:latin typeface="Courier" pitchFamily="2" charset="0"/>
              </a:rPr>
              <a:t>):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"""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this is function does nothing.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its argument </a:t>
            </a:r>
            <a:r>
              <a:rPr lang="en-GB" sz="1600" b="1" dirty="0" err="1">
                <a:solidFill>
                  <a:srgbClr val="00B050"/>
                </a:solidFill>
                <a:latin typeface="Courier" pitchFamily="2" charset="0"/>
              </a:rPr>
              <a:t>arg</a:t>
            </a:r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is useless.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"""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pass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254340-59DD-C442-814F-05C47FC5C93E}"/>
              </a:ext>
            </a:extLst>
          </p:cNvPr>
          <p:cNvSpPr txBox="1">
            <a:spLocks/>
          </p:cNvSpPr>
          <p:nvPr/>
        </p:nvSpPr>
        <p:spPr>
          <a:xfrm>
            <a:off x="6225524" y="3676071"/>
            <a:ext cx="5090176" cy="243262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... 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import </a:t>
            </a:r>
            <a:r>
              <a:rPr lang="en-US" sz="1800" b="1" dirty="0">
                <a:latin typeface="Courier" pitchFamily="2" charset="0"/>
              </a:rPr>
              <a:t>my_f90_tools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help(</a:t>
            </a:r>
            <a:r>
              <a:rPr lang="en-US" sz="1800" b="1" dirty="0" err="1">
                <a:latin typeface="Courier" pitchFamily="2" charset="0"/>
              </a:rPr>
              <a:t>my_fun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 err="1">
                <a:latin typeface="Courier" pitchFamily="2" charset="0"/>
              </a:rPr>
              <a:t>my_fun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arg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    this is function does nothing.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    its argument *</a:t>
            </a:r>
            <a:r>
              <a:rPr lang="en-US" sz="1800" b="1" dirty="0" err="1">
                <a:latin typeface="Courier" pitchFamily="2" charset="0"/>
              </a:rPr>
              <a:t>arg</a:t>
            </a:r>
            <a:r>
              <a:rPr lang="en-US" sz="1800" b="1" dirty="0">
                <a:latin typeface="Courier" pitchFamily="2" charset="0"/>
              </a:rPr>
              <a:t>* is useless.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41131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C7FF-A758-8846-A693-F4009041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DE586-3579-994A-9677-CB399D93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extra information (not just on Python)</a:t>
            </a:r>
          </a:p>
          <a:p>
            <a:pPr lvl="1"/>
            <a:r>
              <a:rPr lang="en-GB" dirty="0">
                <a:hlinkClick r:id="rId2"/>
              </a:rPr>
              <a:t>https://github.com/gjbex/training-material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Python info is in the </a:t>
            </a:r>
            <a:r>
              <a:rPr lang="en-GB"/>
              <a:t>Python directory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EA32-0943-EF47-B76E-F01EDB50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94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212365" cy="419989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use of </a:t>
            </a:r>
            <a:r>
              <a:rPr lang="en-US" sz="2000" b="1" dirty="0">
                <a:solidFill>
                  <a:srgbClr val="C00000"/>
                </a:solidFill>
              </a:rPr>
              <a:t>modules</a:t>
            </a:r>
            <a:r>
              <a:rPr lang="en-US" sz="2000" dirty="0"/>
              <a:t> is so practical and natural to Python that researchers do not so often feel the need to reinvent wheels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 number of novices that have written their own (inefficient) linear algebra routines in Fortran/C/C++ approaches infinity.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Fortran/C/C++ tutorials and books usually focus on syntax, not on using third party libraries. Using libraries in Fortran is a matter of the linker, not a language feature. Python is very different in that respect.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Python impregnates you with the idea that you need modules to get things done and by using them you usually get things done efficiently!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fr-FR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99C5D1-F558-7E42-8BFC-9BCFD2ABF670}"/>
              </a:ext>
            </a:extLst>
          </p:cNvPr>
          <p:cNvGrpSpPr/>
          <p:nvPr/>
        </p:nvGrpSpPr>
        <p:grpSpPr>
          <a:xfrm>
            <a:off x="7102257" y="1019239"/>
            <a:ext cx="2645514" cy="5187951"/>
            <a:chOff x="7052153" y="681037"/>
            <a:chExt cx="2645514" cy="51879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FFC7DE-A121-D74F-BB6D-6543716B6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2153" y="4039232"/>
              <a:ext cx="2645514" cy="1829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8FF6FC-F0D4-244A-BF36-D1B846E2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2153" y="681037"/>
              <a:ext cx="2645514" cy="17114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411CC2-FA28-6542-A5FC-2AF923BB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2153" y="2392451"/>
              <a:ext cx="2645514" cy="1646781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DE3B9B-048D-DC46-94B0-EF45834F2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978" y="2057400"/>
            <a:ext cx="1901435" cy="41998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rgbClr val="C00000"/>
                </a:solidFill>
              </a:rPr>
              <a:t>The </a:t>
            </a:r>
            <a:r>
              <a:rPr lang="fr-FR" sz="1800" dirty="0" err="1">
                <a:solidFill>
                  <a:srgbClr val="C00000"/>
                </a:solidFill>
              </a:rPr>
              <a:t>wheel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was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invented</a:t>
            </a:r>
            <a:r>
              <a:rPr lang="fr-FR" sz="1800" dirty="0">
                <a:solidFill>
                  <a:srgbClr val="C00000"/>
                </a:solidFill>
              </a:rPr>
              <a:t> ~8000 </a:t>
            </a:r>
            <a:r>
              <a:rPr lang="fr-FR" sz="1800" dirty="0" err="1">
                <a:solidFill>
                  <a:srgbClr val="C00000"/>
                </a:solidFill>
              </a:rPr>
              <a:t>years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ago</a:t>
            </a:r>
            <a:r>
              <a:rPr lang="fr-FR" sz="1800" dirty="0">
                <a:solidFill>
                  <a:srgbClr val="C00000"/>
                </a:solidFill>
              </a:rPr>
              <a:t>. A lot of </a:t>
            </a:r>
            <a:r>
              <a:rPr lang="fr-FR" sz="1800" dirty="0" err="1">
                <a:solidFill>
                  <a:srgbClr val="C00000"/>
                </a:solidFill>
              </a:rPr>
              <a:t>very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clever</a:t>
            </a:r>
            <a:r>
              <a:rPr lang="fr-FR" sz="1800" dirty="0">
                <a:solidFill>
                  <a:srgbClr val="C00000"/>
                </a:solidFill>
              </a:rPr>
              <a:t> people have put effort in </a:t>
            </a:r>
            <a:r>
              <a:rPr lang="fr-FR" sz="1800" dirty="0" err="1">
                <a:solidFill>
                  <a:srgbClr val="C00000"/>
                </a:solidFill>
              </a:rPr>
              <a:t>it</a:t>
            </a:r>
            <a:r>
              <a:rPr lang="fr-FR" sz="1800" dirty="0">
                <a:solidFill>
                  <a:srgbClr val="C00000"/>
                </a:solidFill>
              </a:rPr>
              <a:t> and It </a:t>
            </a:r>
            <a:r>
              <a:rPr lang="fr-FR" sz="1800" dirty="0" err="1">
                <a:solidFill>
                  <a:srgbClr val="C00000"/>
                </a:solidFill>
              </a:rPr>
              <a:t>is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b="1" dirty="0" err="1">
                <a:solidFill>
                  <a:srgbClr val="C00000"/>
                </a:solidFill>
              </a:rPr>
              <a:t>pretty</a:t>
            </a:r>
            <a:r>
              <a:rPr lang="fr-FR" sz="1800" b="1" dirty="0">
                <a:solidFill>
                  <a:srgbClr val="C00000"/>
                </a:solidFill>
              </a:rPr>
              <a:t> </a:t>
            </a:r>
            <a:r>
              <a:rPr lang="fr-FR" sz="1800" b="1" dirty="0" err="1">
                <a:solidFill>
                  <a:srgbClr val="C00000"/>
                </a:solidFill>
              </a:rPr>
              <a:t>perfect</a:t>
            </a:r>
            <a:r>
              <a:rPr lang="fr-FR" sz="1800" b="1" dirty="0">
                <a:solidFill>
                  <a:srgbClr val="C00000"/>
                </a:solidFill>
              </a:rPr>
              <a:t> </a:t>
            </a:r>
            <a:r>
              <a:rPr lang="fr-FR" sz="1800" dirty="0">
                <a:solidFill>
                  <a:srgbClr val="C00000"/>
                </a:solidFill>
              </a:rPr>
              <a:t>by </a:t>
            </a:r>
            <a:r>
              <a:rPr lang="fr-FR" sz="1800" dirty="0" err="1">
                <a:solidFill>
                  <a:srgbClr val="C00000"/>
                </a:solidFill>
              </a:rPr>
              <a:t>now</a:t>
            </a:r>
            <a:r>
              <a:rPr lang="fr-FR" sz="1800" dirty="0">
                <a:solidFill>
                  <a:srgbClr val="C00000"/>
                </a:solidFill>
              </a:rPr>
              <a:t>. </a:t>
            </a:r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Reinventing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will</a:t>
            </a:r>
            <a:r>
              <a:rPr lang="fr-FR" sz="1800" dirty="0"/>
              <a:t> </a:t>
            </a:r>
            <a:r>
              <a:rPr lang="fr-FR" sz="1800" dirty="0" err="1"/>
              <a:t>most</a:t>
            </a:r>
            <a:r>
              <a:rPr lang="fr-FR" sz="1800" dirty="0"/>
              <a:t> </a:t>
            </a:r>
            <a:r>
              <a:rPr lang="fr-FR" sz="1800" dirty="0" err="1"/>
              <a:t>probably</a:t>
            </a:r>
            <a:r>
              <a:rPr lang="fr-FR" sz="1800" dirty="0"/>
              <a:t> not </a:t>
            </a:r>
            <a:r>
              <a:rPr lang="fr-FR" sz="1800" dirty="0" err="1"/>
              <a:t>result</a:t>
            </a:r>
            <a:r>
              <a:rPr lang="fr-FR" sz="1800" dirty="0"/>
              <a:t> in </a:t>
            </a:r>
            <a:r>
              <a:rPr lang="fr-FR" sz="1800" dirty="0" err="1"/>
              <a:t>improvement</a:t>
            </a:r>
            <a:r>
              <a:rPr lang="fr-F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01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4343400" cy="381158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In many ways Python gently pushes you in the right direction</a:t>
            </a: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Pleasant programming experience</a:t>
            </a: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“The principle of the least surprise”</a:t>
            </a:r>
            <a:endParaRPr lang="fr-FR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06FBE33-3F5B-E043-A5FD-3031914F8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68895"/>
            <a:ext cx="6172200" cy="41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35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A7D1-9EA7-AD41-B881-CAB95846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409267" cy="1496860"/>
          </a:xfrm>
        </p:spPr>
        <p:txBody>
          <a:bodyPr/>
          <a:lstStyle/>
          <a:p>
            <a:r>
              <a:rPr lang="en-GB" dirty="0"/>
              <a:t>Interesting </a:t>
            </a:r>
            <a:r>
              <a:rPr lang="en-GB" dirty="0">
                <a:solidFill>
                  <a:srgbClr val="929292"/>
                </a:solidFill>
              </a:rPr>
              <a:t>(if not indispensable)</a:t>
            </a:r>
            <a:br>
              <a:rPr lang="en-GB" dirty="0">
                <a:solidFill>
                  <a:srgbClr val="929292"/>
                </a:solidFill>
              </a:rPr>
            </a:br>
            <a:r>
              <a:rPr lang="en-GB" dirty="0"/>
              <a:t>Python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00845-E23A-334C-905A-660949BE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2057400"/>
            <a:ext cx="10515600" cy="3803650"/>
          </a:xfrm>
        </p:spPr>
        <p:txBody>
          <a:bodyPr>
            <a:normAutofit fontScale="85000" lnSpcReduction="20000"/>
          </a:bodyPr>
          <a:lstStyle/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NumPy</a:t>
            </a:r>
            <a:r>
              <a:rPr lang="en-US" dirty="0"/>
              <a:t> 	fast arrays / matrix operations (BLAS-like) / Fast Fourier Transform / mathematical functions defined on arrays / pseudo-random number generation to initialize arrays / simple statistics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SciPy</a:t>
            </a:r>
            <a:r>
              <a:rPr lang="en-US" dirty="0"/>
              <a:t>	more mathematical functions / mathematical &amp; physics constants / numerical integration / ordinary differential equations / optimization / interpolation / signal processing / dense and sparse linear algebra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Pandas</a:t>
            </a:r>
            <a:r>
              <a:rPr lang="en-US" dirty="0"/>
              <a:t>	data science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Mpi4py</a:t>
            </a:r>
            <a:r>
              <a:rPr lang="en-US" dirty="0"/>
              <a:t>	MPI message passing between Python processes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Dask</a:t>
            </a:r>
            <a:r>
              <a:rPr lang="en-US" dirty="0"/>
              <a:t>	parallel computing in Python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matplotlib	</a:t>
            </a:r>
            <a:r>
              <a:rPr lang="en-US" dirty="0"/>
              <a:t>2D and 3D graphics </a:t>
            </a:r>
            <a:r>
              <a:rPr lang="en-US" dirty="0" err="1"/>
              <a:t>à</a:t>
            </a:r>
            <a:r>
              <a:rPr lang="en-US" dirty="0"/>
              <a:t> la MATLAB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sympy</a:t>
            </a:r>
            <a:r>
              <a:rPr lang="en-US" dirty="0"/>
              <a:t>	symbolic mathematics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scikit</a:t>
            </a:r>
            <a:r>
              <a:rPr lang="en-US" b="1" dirty="0">
                <a:solidFill>
                  <a:srgbClr val="C00000"/>
                </a:solidFill>
              </a:rPr>
              <a:t>-image</a:t>
            </a:r>
            <a:r>
              <a:rPr lang="en-US" dirty="0"/>
              <a:t>	image processing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h5py</a:t>
            </a:r>
            <a:r>
              <a:rPr lang="en-US" dirty="0"/>
              <a:t>	hdf5 portable file format for (large) scientific datasets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…</a:t>
            </a:r>
          </a:p>
          <a:p>
            <a:pPr marL="1423988" indent="-1423988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55322-AD25-CF48-92B0-D459A2A5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236BB1-994C-DB4D-89C9-A72FDCA2056E}"/>
              </a:ext>
            </a:extLst>
          </p:cNvPr>
          <p:cNvSpPr txBox="1">
            <a:spLocks/>
          </p:cNvSpPr>
          <p:nvPr/>
        </p:nvSpPr>
        <p:spPr>
          <a:xfrm>
            <a:off x="7338348" y="4669277"/>
            <a:ext cx="4013863" cy="1191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C00000"/>
                </a:solidFill>
              </a:rPr>
              <a:t>many of these modules build on each other</a:t>
            </a:r>
          </a:p>
          <a:p>
            <a:pPr marL="9525" indent="0">
              <a:buFont typeface="Arial" panose="020B0604020202020204" pitchFamily="34" charset="0"/>
              <a:buNone/>
            </a:pPr>
            <a:r>
              <a:rPr lang="en-GB" sz="1700" dirty="0">
                <a:solidFill>
                  <a:srgbClr val="929292"/>
                </a:solidFill>
              </a:rPr>
              <a:t>(their developers did not reinvent wheels)</a:t>
            </a:r>
            <a:endParaRPr lang="en-GB" sz="2200" dirty="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9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F11D-34DA-C34F-93EE-2CCB0AC1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MPacts</a:t>
            </a:r>
            <a:r>
              <a:rPr lang="fr-FR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BF40-AAB9-864B-81E8-63AAD7CE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308" y="796463"/>
            <a:ext cx="5040845" cy="4070959"/>
          </a:xfrm>
        </p:spPr>
        <p:txBody>
          <a:bodyPr>
            <a:noAutofit/>
          </a:bodyPr>
          <a:lstStyle/>
          <a:p>
            <a:pPr marL="296863" indent="-285750">
              <a:spcBef>
                <a:spcPts val="0"/>
              </a:spcBef>
            </a:pPr>
            <a:r>
              <a:rPr lang="en-GB" sz="1800" dirty="0"/>
              <a:t>granular dynamics code in C++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Grains (3D shape) instead of atoms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Force range relative to particle size is much shorter than in MD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Dissipative forces (friction)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executable reads an input file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adding new features became painful due to the complexity of input file parsing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we wrapped the program’s functionality in a Python module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the input file became a Python script and the Python interpreter is the input parser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adding features was no longer problematic</a:t>
            </a:r>
            <a:endParaRPr lang="en-GB" sz="1400" dirty="0"/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flexibility and user friendliness x 10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many codes today have a Python wrappers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for a good reason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06BE-F7AB-AC42-BFA4-81E2F73A4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pic>
        <p:nvPicPr>
          <p:cNvPr id="9" name="spheres2000_sheet4.mp4">
            <a:hlinkClick r:id="" action="ppaction://media"/>
            <a:extLst>
              <a:ext uri="{FF2B5EF4-FFF2-40B4-BE49-F238E27FC236}">
                <a16:creationId xmlns:a16="http://schemas.microsoft.com/office/drawing/2014/main" id="{5FDC8744-B5A2-B145-81F8-19E0A11A3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12" y="2249483"/>
            <a:ext cx="5746696" cy="2617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A260BF3-4304-5449-A968-9E2C588D8B79}"/>
              </a:ext>
            </a:extLst>
          </p:cNvPr>
          <p:cNvSpPr txBox="1">
            <a:spLocks/>
          </p:cNvSpPr>
          <p:nvPr/>
        </p:nvSpPr>
        <p:spPr>
          <a:xfrm>
            <a:off x="839788" y="4722311"/>
            <a:ext cx="5743520" cy="898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400" dirty="0">
              <a:latin typeface="+mn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5EC883-E387-FF4B-9F37-8C2306959F83}"/>
              </a:ext>
            </a:extLst>
          </p:cNvPr>
          <p:cNvSpPr txBox="1">
            <a:spLocks/>
          </p:cNvSpPr>
          <p:nvPr/>
        </p:nvSpPr>
        <p:spPr>
          <a:xfrm>
            <a:off x="836613" y="5110618"/>
            <a:ext cx="10787540" cy="898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/>
              <a:t>The flexibility could even have been better, had the code been designed he other way around: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start out with a high level Python inter face and fill in the details in Fortran/C/C++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In many cases the advantages of Python were discovered after the application program gained popularity</a:t>
            </a:r>
          </a:p>
        </p:txBody>
      </p:sp>
    </p:spTree>
    <p:extLst>
      <p:ext uri="{BB962C8B-B14F-4D97-AF65-F5344CB8AC3E}">
        <p14:creationId xmlns:p14="http://schemas.microsoft.com/office/powerpoint/2010/main" val="32356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DA64B02A9E3B4AB9490F0C2BB82744" ma:contentTypeVersion="6" ma:contentTypeDescription="Een nieuw document maken." ma:contentTypeScope="" ma:versionID="4ad8fe0aa9d03e7447f06f3f0a4ed180">
  <xsd:schema xmlns:xsd="http://www.w3.org/2001/XMLSchema" xmlns:xs="http://www.w3.org/2001/XMLSchema" xmlns:p="http://schemas.microsoft.com/office/2006/metadata/properties" xmlns:ns2="953b9da2-a036-46c9-a6ac-feb41fed1c71" targetNamespace="http://schemas.microsoft.com/office/2006/metadata/properties" ma:root="true" ma:fieldsID="cfc1b4406bc99b181f1b570b17e440c9" ns2:_="">
    <xsd:import namespace="953b9da2-a036-46c9-a6ac-feb41fed1c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3b9da2-a036-46c9-a6ac-feb41fed1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D56244-60B2-41FD-96AD-7AC25F221D7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23DC61F-D29E-4541-8ADB-2A5E6FB21B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3b9da2-a036-46c9-a6ac-feb41fed1c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4EE3F2-D13D-4835-816B-74B5A42185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10478</TotalTime>
  <Words>6802</Words>
  <Application>Microsoft Macintosh PowerPoint</Application>
  <PresentationFormat>Widescreen</PresentationFormat>
  <Paragraphs>918</Paragraphs>
  <Slides>54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Cambria Math</vt:lpstr>
      <vt:lpstr>Courier</vt:lpstr>
      <vt:lpstr>Courier New</vt:lpstr>
      <vt:lpstr>FlandersArtSans-Bold</vt:lpstr>
      <vt:lpstr>FlandersArtSans-Medium</vt:lpstr>
      <vt:lpstr>FlandersArtSans-Regular</vt:lpstr>
      <vt:lpstr>System Font Regular</vt:lpstr>
      <vt:lpstr>Office Theme</vt:lpstr>
      <vt:lpstr>Scientific          Python</vt:lpstr>
      <vt:lpstr>PowerPoint Presentation</vt:lpstr>
      <vt:lpstr>Why Python?</vt:lpstr>
      <vt:lpstr>What is Python good for?</vt:lpstr>
      <vt:lpstr>Python                vs              C/C++/Fortran</vt:lpstr>
      <vt:lpstr>What is Python good for?</vt:lpstr>
      <vt:lpstr>What is Python good for?</vt:lpstr>
      <vt:lpstr>Interesting (if not indispensable) Python modules</vt:lpstr>
      <vt:lpstr>MPacts </vt:lpstr>
      <vt:lpstr>What is Python good for?</vt:lpstr>
      <vt:lpstr>PowerPoint Presentation</vt:lpstr>
      <vt:lpstr>NumPy example</vt:lpstr>
      <vt:lpstr> </vt:lpstr>
      <vt:lpstr>Profiling Python</vt:lpstr>
      <vt:lpstr>cProfile</vt:lpstr>
      <vt:lpstr>Line profiler kernprof </vt:lpstr>
      <vt:lpstr>profiling Python</vt:lpstr>
      <vt:lpstr>timing microbenchmarks</vt:lpstr>
      <vt:lpstr>second option: numba  numba.pydata.org</vt:lpstr>
      <vt:lpstr>Motivating example: timings</vt:lpstr>
      <vt:lpstr>Motivating example: code</vt:lpstr>
      <vt:lpstr>Does it always work?</vt:lpstr>
      <vt:lpstr>Does it always work: timings?</vt:lpstr>
      <vt:lpstr>Eager JIT</vt:lpstr>
      <vt:lpstr>Python to numba type mapping</vt:lpstr>
      <vt:lpstr>numpy ufunc</vt:lpstr>
      <vt:lpstr>ufunc example</vt:lpstr>
      <vt:lpstr>numba conclusions</vt:lpstr>
      <vt:lpstr>Third option cython cython.org</vt:lpstr>
      <vt:lpstr>Motivating example: timings</vt:lpstr>
      <vt:lpstr>Motivating example: code</vt:lpstr>
      <vt:lpstr>Motivating example: setup.py, building &amp; using</vt:lpstr>
      <vt:lpstr>Numba vs Cython</vt:lpstr>
      <vt:lpstr>Fourth option Build your own Python modules from Fortran/C/C++ code</vt:lpstr>
      <vt:lpstr>Fortran? C? C++?</vt:lpstr>
      <vt:lpstr>Fortran? C? C++?</vt:lpstr>
      <vt:lpstr>Fortran? C? C++?</vt:lpstr>
      <vt:lpstr>Fortran? C? C++?</vt:lpstr>
      <vt:lpstr>f2py example</vt:lpstr>
      <vt:lpstr>f2py surprise 2</vt:lpstr>
      <vt:lpstr>f2py surprise 2</vt:lpstr>
      <vt:lpstr>f2py surprise (3)</vt:lpstr>
      <vt:lpstr>typical f2py script</vt:lpstr>
      <vt:lpstr>Fortran? C? C++?</vt:lpstr>
      <vt:lpstr>Fortran? C? C++?</vt:lpstr>
      <vt:lpstr>PowerPoint Presentation</vt:lpstr>
      <vt:lpstr>(research) code  development strategy: Principle 1</vt:lpstr>
      <vt:lpstr>(research) code  development strategy: Principle 2</vt:lpstr>
      <vt:lpstr>(research) code  development strategy: Principle 3</vt:lpstr>
      <vt:lpstr>(research) code  development strategy: Principle 4</vt:lpstr>
      <vt:lpstr>(research) code  development strategy: Principle 5</vt:lpstr>
      <vt:lpstr>(research) code  development strategy: Principle 6</vt:lpstr>
      <vt:lpstr>(research) code development strategy: some missing ingredients</vt:lpstr>
      <vt:lpstr>PowerPoint Presentation</vt:lpstr>
    </vt:vector>
  </TitlesOfParts>
  <Company>UHasselt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AL-TEKREETI Rafal</dc:creator>
  <cp:lastModifiedBy>Engelbert Tijskens</cp:lastModifiedBy>
  <cp:revision>180</cp:revision>
  <dcterms:created xsi:type="dcterms:W3CDTF">2018-06-21T07:15:36Z</dcterms:created>
  <dcterms:modified xsi:type="dcterms:W3CDTF">2021-02-22T12:44:49Z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0x010100C4DA64B02A9E3B4AB9490F0C2BB82744</vt:lpwstr>
  </property>
  <property fmtid="{D5CDD505-2E9C-101B-9397-08002B2CF9AE}" pid="3" name="_dlc_DocIdItemGuid">
    <vt:lpwstr>a7adcd33-12c5-4b42-9835-de2cb8652093</vt:lpwstr>
  </property>
</Properties>
</file>